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5.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Lst>
  <p:sldSz cx="18288000" cy="10287000"/>
  <p:notesSz cx="6858000" cy="9144000"/>
  <p:embeddedFontLst>
    <p:embeddedFont>
      <p:font typeface="Futura Bold" panose="020B0702020204020203"/>
      <p:bold r:id="rId13"/>
    </p:embeddedFont>
    <p:embeddedFont>
      <p:font typeface="Futura Bold Italics" panose="020B0702020204090203"/>
      <p:boldItalic r:id="rId14"/>
    </p:embeddedFont>
    <p:embeddedFont>
      <p:font typeface="Public Sans"/>
      <p:regular r:id="rId15"/>
    </p:embeddedFont>
    <p:embeddedFont>
      <p:font typeface="Public Sans Bold"/>
      <p:bold r:id="rId16"/>
    </p:embeddedFont>
    <p:embeddedFont>
      <p:font typeface="Playfair Display" panose="00000500000000000000"/>
      <p:regular r:id="rId17"/>
    </p:embeddedFont>
    <p:embeddedFont>
      <p:font typeface="Arimo" panose="020B0604020202020204"/>
      <p:regular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43" d="100"/>
          <a:sy n="43" d="100"/>
        </p:scale>
        <p:origin x="48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font" Target="fonts/font10.fntdata"/><Relationship Id="rId21" Type="http://schemas.openxmlformats.org/officeDocument/2006/relationships/font" Target="fonts/font9.fntdata"/><Relationship Id="rId20" Type="http://schemas.openxmlformats.org/officeDocument/2006/relationships/font" Target="fonts/font8.fntdata"/><Relationship Id="rId2" Type="http://schemas.openxmlformats.org/officeDocument/2006/relationships/theme" Target="theme/theme1.xml"/><Relationship Id="rId19" Type="http://schemas.openxmlformats.org/officeDocument/2006/relationships/font" Target="fonts/font7.fntdata"/><Relationship Id="rId18" Type="http://schemas.openxmlformats.org/officeDocument/2006/relationships/font" Target="fonts/font6.fntdata"/><Relationship Id="rId17" Type="http://schemas.openxmlformats.org/officeDocument/2006/relationships/font" Target="fonts/font5.fntdata"/><Relationship Id="rId16" Type="http://schemas.openxmlformats.org/officeDocument/2006/relationships/font" Target="fonts/font4.fntdata"/><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5.sv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8.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D3CC"/>
        </a:solidFill>
        <a:effectLst/>
      </p:bgPr>
    </p:bg>
    <p:spTree>
      <p:nvGrpSpPr>
        <p:cNvPr id="1" name=""/>
        <p:cNvGrpSpPr/>
        <p:nvPr/>
      </p:nvGrpSpPr>
      <p:grpSpPr>
        <a:xfrm>
          <a:off x="0" y="0"/>
          <a:ext cx="0" cy="0"/>
          <a:chOff x="0" y="0"/>
          <a:chExt cx="0" cy="0"/>
        </a:xfrm>
      </p:grpSpPr>
      <p:sp>
        <p:nvSpPr>
          <p:cNvPr id="2" name="Freeform 2"/>
          <p:cNvSpPr/>
          <p:nvPr/>
        </p:nvSpPr>
        <p:spPr>
          <a:xfrm>
            <a:off x="715920" y="8812026"/>
            <a:ext cx="11416554" cy="1191540"/>
          </a:xfrm>
          <a:custGeom>
            <a:avLst/>
            <a:gdLst/>
            <a:ahLst/>
            <a:cxnLst/>
            <a:rect l="l" t="t" r="r" b="b"/>
            <a:pathLst>
              <a:path w="11416554" h="1191540">
                <a:moveTo>
                  <a:pt x="0" y="0"/>
                </a:moveTo>
                <a:lnTo>
                  <a:pt x="11416554" y="0"/>
                </a:lnTo>
                <a:lnTo>
                  <a:pt x="11416554" y="1191540"/>
                </a:lnTo>
                <a:lnTo>
                  <a:pt x="0" y="1191540"/>
                </a:lnTo>
                <a:lnTo>
                  <a:pt x="0" y="0"/>
                </a:lnTo>
                <a:close/>
              </a:path>
            </a:pathLst>
          </a:custGeom>
          <a:blipFill>
            <a:blip r:embed="rId1"/>
            <a:stretch>
              <a:fillRect t="-7505" b="-7505"/>
            </a:stretch>
          </a:blipFill>
        </p:spPr>
      </p:sp>
      <p:sp>
        <p:nvSpPr>
          <p:cNvPr id="3" name="Freeform 3" descr="vce logo.JPG"/>
          <p:cNvSpPr/>
          <p:nvPr/>
        </p:nvSpPr>
        <p:spPr>
          <a:xfrm>
            <a:off x="1580509" y="632811"/>
            <a:ext cx="1645916" cy="1583317"/>
          </a:xfrm>
          <a:custGeom>
            <a:avLst/>
            <a:gdLst/>
            <a:ahLst/>
            <a:cxnLst/>
            <a:rect l="l" t="t" r="r" b="b"/>
            <a:pathLst>
              <a:path w="1645916" h="1583317">
                <a:moveTo>
                  <a:pt x="0" y="0"/>
                </a:moveTo>
                <a:lnTo>
                  <a:pt x="1645916" y="0"/>
                </a:lnTo>
                <a:lnTo>
                  <a:pt x="1645916" y="1583318"/>
                </a:lnTo>
                <a:lnTo>
                  <a:pt x="0" y="1583318"/>
                </a:lnTo>
                <a:lnTo>
                  <a:pt x="0" y="0"/>
                </a:lnTo>
                <a:close/>
              </a:path>
            </a:pathLst>
          </a:custGeom>
          <a:blipFill>
            <a:blip r:embed="rId2"/>
            <a:stretch>
              <a:fillRect b="-4572"/>
            </a:stretch>
          </a:blipFill>
        </p:spPr>
      </p:sp>
      <p:sp>
        <p:nvSpPr>
          <p:cNvPr id="4" name="TextBox 4"/>
          <p:cNvSpPr txBox="1"/>
          <p:nvPr/>
        </p:nvSpPr>
        <p:spPr>
          <a:xfrm>
            <a:off x="3075180" y="508986"/>
            <a:ext cx="8187713" cy="604520"/>
          </a:xfrm>
          <a:prstGeom prst="rect">
            <a:avLst/>
          </a:prstGeom>
        </p:spPr>
        <p:txBody>
          <a:bodyPr lIns="0" tIns="0" rIns="0" bIns="0" rtlCol="0" anchor="t">
            <a:spAutoFit/>
          </a:bodyPr>
          <a:lstStyle/>
          <a:p>
            <a:pPr algn="ctr">
              <a:lnSpc>
                <a:spcPts val="4480"/>
              </a:lnSpc>
            </a:pPr>
            <a:r>
              <a:rPr lang="en-US" sz="3200" b="1" spc="288">
                <a:solidFill>
                  <a:srgbClr val="0F253E"/>
                </a:solidFill>
                <a:latin typeface="Futura Bold" panose="020B0702020204020203"/>
                <a:ea typeface="Futura Bold" panose="020B0702020204020203"/>
                <a:cs typeface="Futura Bold" panose="020B0702020204020203"/>
                <a:sym typeface="Futura Bold" panose="020B0702020204020203"/>
              </a:rPr>
              <a:t>VASAVI COLLEGE OF ENGINEERING</a:t>
            </a:r>
            <a:endParaRPr lang="en-US" sz="3200" b="1" spc="288">
              <a:solidFill>
                <a:srgbClr val="0F253E"/>
              </a:solidFill>
              <a:latin typeface="Futura Bold" panose="020B0702020204020203"/>
              <a:ea typeface="Futura Bold" panose="020B0702020204020203"/>
              <a:cs typeface="Futura Bold" panose="020B0702020204020203"/>
              <a:sym typeface="Futura Bold" panose="020B0702020204020203"/>
            </a:endParaRPr>
          </a:p>
        </p:txBody>
      </p:sp>
      <p:sp>
        <p:nvSpPr>
          <p:cNvPr id="5" name="TextBox 5"/>
          <p:cNvSpPr txBox="1"/>
          <p:nvPr/>
        </p:nvSpPr>
        <p:spPr>
          <a:xfrm>
            <a:off x="1383127" y="1963081"/>
            <a:ext cx="11571818" cy="420370"/>
          </a:xfrm>
          <a:prstGeom prst="rect">
            <a:avLst/>
          </a:prstGeom>
        </p:spPr>
        <p:txBody>
          <a:bodyPr lIns="0" tIns="0" rIns="0" bIns="0" rtlCol="0" anchor="t">
            <a:spAutoFit/>
          </a:bodyPr>
          <a:lstStyle/>
          <a:p>
            <a:pPr algn="ctr">
              <a:lnSpc>
                <a:spcPts val="3080"/>
              </a:lnSpc>
            </a:pPr>
            <a:r>
              <a:rPr lang="en-US" sz="2200" b="1" i="1" spc="197">
                <a:solidFill>
                  <a:srgbClr val="0F253E"/>
                </a:solidFill>
                <a:latin typeface="Futura Bold Italics" panose="020B0702020204090203"/>
                <a:ea typeface="Futura Bold Italics" panose="020B0702020204090203"/>
                <a:cs typeface="Futura Bold Italics" panose="020B0702020204090203"/>
                <a:sym typeface="Futura Bold Italics" panose="020B0702020204090203"/>
              </a:rPr>
              <a:t>DEPARTMENT OF INFORMATION TECHNOLOGY</a:t>
            </a:r>
            <a:endParaRPr lang="en-US" sz="2200" b="1" i="1" spc="197">
              <a:solidFill>
                <a:srgbClr val="0F253E"/>
              </a:solidFill>
              <a:latin typeface="Futura Bold Italics" panose="020B0702020204090203"/>
              <a:ea typeface="Futura Bold Italics" panose="020B0702020204090203"/>
              <a:cs typeface="Futura Bold Italics" panose="020B0702020204090203"/>
              <a:sym typeface="Futura Bold Italics" panose="020B0702020204090203"/>
            </a:endParaRPr>
          </a:p>
        </p:txBody>
      </p:sp>
      <p:sp>
        <p:nvSpPr>
          <p:cNvPr id="6" name="TextBox 6"/>
          <p:cNvSpPr txBox="1"/>
          <p:nvPr/>
        </p:nvSpPr>
        <p:spPr>
          <a:xfrm>
            <a:off x="4108760" y="1553562"/>
            <a:ext cx="5827480" cy="391795"/>
          </a:xfrm>
          <a:prstGeom prst="rect">
            <a:avLst/>
          </a:prstGeom>
        </p:spPr>
        <p:txBody>
          <a:bodyPr lIns="0" tIns="0" rIns="0" bIns="0" rtlCol="0" anchor="t">
            <a:spAutoFit/>
          </a:bodyPr>
          <a:lstStyle/>
          <a:p>
            <a:pPr algn="ctr">
              <a:lnSpc>
                <a:spcPts val="3080"/>
              </a:lnSpc>
              <a:spcBef>
                <a:spcPct val="0"/>
              </a:spcBef>
            </a:pPr>
            <a:r>
              <a:rPr lang="en-US" sz="2200" spc="197">
                <a:solidFill>
                  <a:srgbClr val="FF3131"/>
                </a:solidFill>
                <a:latin typeface="Public Sans"/>
                <a:ea typeface="Public Sans"/>
                <a:cs typeface="Public Sans"/>
                <a:sym typeface="Public Sans"/>
              </a:rPr>
              <a:t>Accredited by NAAC with A++ Grade</a:t>
            </a:r>
            <a:endParaRPr lang="en-US" sz="2200" spc="197">
              <a:solidFill>
                <a:srgbClr val="FF3131"/>
              </a:solidFill>
              <a:latin typeface="Public Sans"/>
              <a:ea typeface="Public Sans"/>
              <a:cs typeface="Public Sans"/>
              <a:sym typeface="Public Sans"/>
            </a:endParaRPr>
          </a:p>
        </p:txBody>
      </p:sp>
      <p:sp>
        <p:nvSpPr>
          <p:cNvPr id="7" name="TextBox 7"/>
          <p:cNvSpPr txBox="1"/>
          <p:nvPr/>
        </p:nvSpPr>
        <p:spPr>
          <a:xfrm>
            <a:off x="4840331" y="1284956"/>
            <a:ext cx="4657412" cy="306705"/>
          </a:xfrm>
          <a:prstGeom prst="rect">
            <a:avLst/>
          </a:prstGeom>
        </p:spPr>
        <p:txBody>
          <a:bodyPr lIns="0" tIns="0" rIns="0" bIns="0" rtlCol="0" anchor="t">
            <a:spAutoFit/>
          </a:bodyPr>
          <a:lstStyle/>
          <a:p>
            <a:pPr algn="ctr">
              <a:lnSpc>
                <a:spcPts val="2520"/>
              </a:lnSpc>
              <a:spcBef>
                <a:spcPct val="0"/>
              </a:spcBef>
            </a:pPr>
            <a:r>
              <a:rPr lang="en-US" sz="1800" spc="161">
                <a:solidFill>
                  <a:srgbClr val="0F253E"/>
                </a:solidFill>
                <a:latin typeface="Public Sans"/>
                <a:ea typeface="Public Sans"/>
                <a:cs typeface="Public Sans"/>
                <a:sym typeface="Public Sans"/>
              </a:rPr>
              <a:t>Ibrahimbagh,Hyderabad - 500031</a:t>
            </a:r>
            <a:endParaRPr lang="en-US" sz="1800" spc="161">
              <a:solidFill>
                <a:srgbClr val="0F253E"/>
              </a:solidFill>
              <a:latin typeface="Public Sans"/>
              <a:ea typeface="Public Sans"/>
              <a:cs typeface="Public Sans"/>
              <a:sym typeface="Public Sans"/>
            </a:endParaRPr>
          </a:p>
        </p:txBody>
      </p:sp>
      <p:sp>
        <p:nvSpPr>
          <p:cNvPr id="8" name="TextBox 8"/>
          <p:cNvSpPr txBox="1"/>
          <p:nvPr/>
        </p:nvSpPr>
        <p:spPr>
          <a:xfrm>
            <a:off x="4693794" y="1030650"/>
            <a:ext cx="4657412" cy="273685"/>
          </a:xfrm>
          <a:prstGeom prst="rect">
            <a:avLst/>
          </a:prstGeom>
        </p:spPr>
        <p:txBody>
          <a:bodyPr lIns="0" tIns="0" rIns="0" bIns="0" rtlCol="0" anchor="t">
            <a:spAutoFit/>
          </a:bodyPr>
          <a:lstStyle/>
          <a:p>
            <a:pPr algn="ctr">
              <a:lnSpc>
                <a:spcPts val="2240"/>
              </a:lnSpc>
              <a:spcBef>
                <a:spcPct val="0"/>
              </a:spcBef>
            </a:pPr>
            <a:r>
              <a:rPr lang="en-US" sz="1600" spc="143">
                <a:solidFill>
                  <a:srgbClr val="0F253E"/>
                </a:solidFill>
                <a:latin typeface="Public Sans"/>
                <a:ea typeface="Public Sans"/>
                <a:cs typeface="Public Sans"/>
                <a:sym typeface="Public Sans"/>
              </a:rPr>
              <a:t>(Autonomous)</a:t>
            </a:r>
            <a:endParaRPr lang="en-US" sz="1600" spc="143">
              <a:solidFill>
                <a:srgbClr val="0F253E"/>
              </a:solidFill>
              <a:latin typeface="Public Sans"/>
              <a:ea typeface="Public Sans"/>
              <a:cs typeface="Public Sans"/>
              <a:sym typeface="Public Sans"/>
            </a:endParaRPr>
          </a:p>
        </p:txBody>
      </p:sp>
      <p:sp>
        <p:nvSpPr>
          <p:cNvPr id="9" name="Freeform 9"/>
          <p:cNvSpPr/>
          <p:nvPr/>
        </p:nvSpPr>
        <p:spPr>
          <a:xfrm>
            <a:off x="12501562" y="0"/>
            <a:ext cx="5786438" cy="10287000"/>
          </a:xfrm>
          <a:custGeom>
            <a:avLst/>
            <a:gdLst/>
            <a:ahLst/>
            <a:cxnLst/>
            <a:rect l="l" t="t" r="r" b="b"/>
            <a:pathLst>
              <a:path w="5786438" h="10287000">
                <a:moveTo>
                  <a:pt x="0" y="0"/>
                </a:moveTo>
                <a:lnTo>
                  <a:pt x="5786438" y="0"/>
                </a:lnTo>
                <a:lnTo>
                  <a:pt x="5786438" y="10287000"/>
                </a:lnTo>
                <a:lnTo>
                  <a:pt x="0" y="10287000"/>
                </a:lnTo>
                <a:lnTo>
                  <a:pt x="0" y="0"/>
                </a:lnTo>
                <a:close/>
              </a:path>
            </a:pathLst>
          </a:custGeom>
          <a:blipFill>
            <a:blip r:embed="rId3"/>
            <a:stretch>
              <a:fillRect/>
            </a:stretch>
          </a:blipFill>
        </p:spPr>
      </p:sp>
      <p:sp>
        <p:nvSpPr>
          <p:cNvPr id="10" name="TextBox 10"/>
          <p:cNvSpPr txBox="1"/>
          <p:nvPr/>
        </p:nvSpPr>
        <p:spPr>
          <a:xfrm>
            <a:off x="4908116" y="8179024"/>
            <a:ext cx="2864439" cy="371475"/>
          </a:xfrm>
          <a:prstGeom prst="rect">
            <a:avLst/>
          </a:prstGeom>
        </p:spPr>
        <p:txBody>
          <a:bodyPr lIns="0" tIns="0" rIns="0" bIns="0" rtlCol="0" anchor="t">
            <a:spAutoFit/>
          </a:bodyPr>
          <a:lstStyle/>
          <a:p>
            <a:pPr algn="ctr">
              <a:lnSpc>
                <a:spcPts val="2880"/>
              </a:lnSpc>
            </a:pPr>
            <a:r>
              <a:rPr lang="en-US" sz="2400">
                <a:solidFill>
                  <a:srgbClr val="0F253E"/>
                </a:solidFill>
                <a:latin typeface="Public Sans"/>
                <a:ea typeface="Public Sans"/>
                <a:cs typeface="Public Sans"/>
                <a:sym typeface="Public Sans"/>
              </a:rPr>
              <a:t>In association with:</a:t>
            </a:r>
            <a:endParaRPr lang="en-US" sz="2400">
              <a:solidFill>
                <a:srgbClr val="0F253E"/>
              </a:solidFill>
              <a:latin typeface="Public Sans"/>
              <a:ea typeface="Public Sans"/>
              <a:cs typeface="Public Sans"/>
              <a:sym typeface="Public Sans"/>
            </a:endParaRPr>
          </a:p>
        </p:txBody>
      </p:sp>
      <p:sp>
        <p:nvSpPr>
          <p:cNvPr id="11" name="TextBox 11"/>
          <p:cNvSpPr txBox="1"/>
          <p:nvPr/>
        </p:nvSpPr>
        <p:spPr>
          <a:xfrm>
            <a:off x="1671949" y="2866539"/>
            <a:ext cx="9504495" cy="984885"/>
          </a:xfrm>
          <a:prstGeom prst="rect">
            <a:avLst/>
          </a:prstGeom>
        </p:spPr>
        <p:txBody>
          <a:bodyPr lIns="0" tIns="0" rIns="0" bIns="0" rtlCol="0" anchor="t">
            <a:spAutoFit/>
          </a:bodyPr>
          <a:lstStyle/>
          <a:p>
            <a:pPr algn="ctr">
              <a:lnSpc>
                <a:spcPts val="7680"/>
              </a:lnSpc>
            </a:pPr>
            <a:endParaRPr lang="en-US" sz="3200" b="1">
              <a:solidFill>
                <a:srgbClr val="0F253E"/>
              </a:solidFill>
              <a:latin typeface="Public Sans Bold"/>
              <a:ea typeface="Public Sans Bold"/>
              <a:cs typeface="Public Sans Bold"/>
              <a:sym typeface="Public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D3CC"/>
        </a:solidFill>
        <a:effectLst/>
      </p:bgPr>
    </p:bg>
    <p:spTree>
      <p:nvGrpSpPr>
        <p:cNvPr id="1" name=""/>
        <p:cNvGrpSpPr/>
        <p:nvPr/>
      </p:nvGrpSpPr>
      <p:grpSpPr>
        <a:xfrm>
          <a:off x="0" y="0"/>
          <a:ext cx="0" cy="0"/>
          <a:chOff x="0" y="0"/>
          <a:chExt cx="0" cy="0"/>
        </a:xfrm>
      </p:grpSpPr>
      <p:grpSp>
        <p:nvGrpSpPr>
          <p:cNvPr id="2" name="Group 2"/>
          <p:cNvGrpSpPr/>
          <p:nvPr/>
        </p:nvGrpSpPr>
        <p:grpSpPr>
          <a:xfrm>
            <a:off x="15826917" y="6998082"/>
            <a:ext cx="905928" cy="1022613"/>
            <a:chOff x="0" y="0"/>
            <a:chExt cx="1207904" cy="1363484"/>
          </a:xfrm>
        </p:grpSpPr>
        <p:sp>
          <p:nvSpPr>
            <p:cNvPr id="3" name="Freeform 3"/>
            <p:cNvSpPr/>
            <p:nvPr/>
          </p:nvSpPr>
          <p:spPr>
            <a:xfrm>
              <a:off x="0" y="0"/>
              <a:ext cx="1208786" cy="1363472"/>
            </a:xfrm>
            <a:custGeom>
              <a:avLst/>
              <a:gdLst/>
              <a:ahLst/>
              <a:cxnLst/>
              <a:rect l="l" t="t" r="r" b="b"/>
              <a:pathLst>
                <a:path w="1208786" h="1363472">
                  <a:moveTo>
                    <a:pt x="602234" y="0"/>
                  </a:moveTo>
                  <a:lnTo>
                    <a:pt x="1207643" y="341630"/>
                  </a:lnTo>
                  <a:cubicBezTo>
                    <a:pt x="1208786" y="569976"/>
                    <a:pt x="1205865" y="796671"/>
                    <a:pt x="1207008" y="1025017"/>
                  </a:cubicBezTo>
                  <a:lnTo>
                    <a:pt x="603885" y="1363472"/>
                  </a:lnTo>
                  <a:lnTo>
                    <a:pt x="0" y="1025017"/>
                  </a:lnTo>
                  <a:lnTo>
                    <a:pt x="0" y="343281"/>
                  </a:lnTo>
                  <a:lnTo>
                    <a:pt x="602234" y="0"/>
                  </a:lnTo>
                  <a:close/>
                </a:path>
              </a:pathLst>
            </a:custGeom>
            <a:solidFill>
              <a:srgbClr val="DCD3CC"/>
            </a:solidFill>
          </p:spPr>
        </p:sp>
      </p:grpSp>
      <p:sp>
        <p:nvSpPr>
          <p:cNvPr id="4" name="Freeform 4"/>
          <p:cNvSpPr/>
          <p:nvPr/>
        </p:nvSpPr>
        <p:spPr>
          <a:xfrm>
            <a:off x="15772873" y="7704932"/>
            <a:ext cx="2529414" cy="2596357"/>
          </a:xfrm>
          <a:custGeom>
            <a:avLst/>
            <a:gdLst/>
            <a:ahLst/>
            <a:cxnLst/>
            <a:rect l="l" t="t" r="r" b="b"/>
            <a:pathLst>
              <a:path w="2529414" h="2596357">
                <a:moveTo>
                  <a:pt x="0" y="0"/>
                </a:moveTo>
                <a:lnTo>
                  <a:pt x="2529415" y="0"/>
                </a:lnTo>
                <a:lnTo>
                  <a:pt x="2529415" y="2596357"/>
                </a:lnTo>
                <a:lnTo>
                  <a:pt x="0" y="259635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5" name="Group 5"/>
          <p:cNvGrpSpPr/>
          <p:nvPr/>
        </p:nvGrpSpPr>
        <p:grpSpPr>
          <a:xfrm>
            <a:off x="15265927" y="8020695"/>
            <a:ext cx="1122831" cy="1284542"/>
            <a:chOff x="0" y="0"/>
            <a:chExt cx="1497108" cy="1712722"/>
          </a:xfrm>
        </p:grpSpPr>
        <p:sp>
          <p:nvSpPr>
            <p:cNvPr id="6" name="Freeform 6"/>
            <p:cNvSpPr/>
            <p:nvPr/>
          </p:nvSpPr>
          <p:spPr>
            <a:xfrm>
              <a:off x="0" y="0"/>
              <a:ext cx="1497076" cy="1712722"/>
            </a:xfrm>
            <a:custGeom>
              <a:avLst/>
              <a:gdLst/>
              <a:ahLst/>
              <a:cxnLst/>
              <a:rect l="l" t="t" r="r" b="b"/>
              <a:pathLst>
                <a:path w="1497076" h="1712722">
                  <a:moveTo>
                    <a:pt x="744474" y="0"/>
                  </a:moveTo>
                  <a:lnTo>
                    <a:pt x="1493012" y="429260"/>
                  </a:lnTo>
                  <a:cubicBezTo>
                    <a:pt x="1494409" y="716026"/>
                    <a:pt x="1495679" y="1002919"/>
                    <a:pt x="1497076" y="1289685"/>
                  </a:cubicBezTo>
                  <a:lnTo>
                    <a:pt x="746506" y="1712722"/>
                  </a:lnTo>
                  <a:lnTo>
                    <a:pt x="0" y="1287653"/>
                  </a:lnTo>
                  <a:lnTo>
                    <a:pt x="0" y="431292"/>
                  </a:lnTo>
                  <a:lnTo>
                    <a:pt x="744474" y="0"/>
                  </a:lnTo>
                  <a:close/>
                </a:path>
              </a:pathLst>
            </a:custGeom>
            <a:solidFill>
              <a:srgbClr val="FABE79"/>
            </a:solidFill>
          </p:spPr>
        </p:sp>
      </p:grpSp>
      <p:sp>
        <p:nvSpPr>
          <p:cNvPr id="7" name="TextBox 7"/>
          <p:cNvSpPr txBox="1"/>
          <p:nvPr/>
        </p:nvSpPr>
        <p:spPr>
          <a:xfrm>
            <a:off x="7576487" y="9584134"/>
            <a:ext cx="3567600" cy="368765"/>
          </a:xfrm>
          <a:prstGeom prst="rect">
            <a:avLst/>
          </a:prstGeom>
        </p:spPr>
        <p:txBody>
          <a:bodyPr lIns="0" tIns="0" rIns="0" bIns="0" rtlCol="0" anchor="t">
            <a:spAutoFit/>
          </a:bodyPr>
          <a:lstStyle/>
          <a:p>
            <a:pPr algn="l">
              <a:lnSpc>
                <a:spcPts val="2715"/>
              </a:lnSpc>
            </a:pPr>
            <a:r>
              <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rPr>
              <a:t>Tech Savishkaar 3.0</a:t>
            </a:r>
            <a:endPar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endParaRPr>
          </a:p>
        </p:txBody>
      </p:sp>
      <p:sp>
        <p:nvSpPr>
          <p:cNvPr id="8" name="TextBox 8"/>
          <p:cNvSpPr txBox="1"/>
          <p:nvPr/>
        </p:nvSpPr>
        <p:spPr>
          <a:xfrm>
            <a:off x="1028700" y="923925"/>
            <a:ext cx="16230600" cy="863600"/>
          </a:xfrm>
          <a:prstGeom prst="rect">
            <a:avLst/>
          </a:prstGeom>
        </p:spPr>
        <p:txBody>
          <a:bodyPr lIns="0" tIns="0" rIns="0" bIns="0" rtlCol="0" anchor="t">
            <a:spAutoFit/>
          </a:bodyPr>
          <a:lstStyle/>
          <a:p>
            <a:pPr algn="l">
              <a:lnSpc>
                <a:spcPts val="7000"/>
              </a:lnSpc>
              <a:spcBef>
                <a:spcPct val="0"/>
              </a:spcBef>
            </a:pPr>
            <a:r>
              <a:rPr lang="en-US" sz="5000" b="1" spc="300">
                <a:solidFill>
                  <a:srgbClr val="2B2C30"/>
                </a:solidFill>
                <a:latin typeface="Public Sans Bold"/>
                <a:ea typeface="Public Sans Bold"/>
                <a:cs typeface="Public Sans Bold"/>
                <a:sym typeface="Public Sans Bold"/>
              </a:rPr>
              <a:t>IDEA TITLE</a:t>
            </a:r>
            <a:endParaRPr lang="en-US" sz="5000" b="1" spc="300">
              <a:solidFill>
                <a:srgbClr val="2B2C30"/>
              </a:solidFill>
              <a:latin typeface="Public Sans Bold"/>
              <a:ea typeface="Public Sans Bold"/>
              <a:cs typeface="Public Sans Bold"/>
              <a:sym typeface="Public Sans Bold"/>
            </a:endParaRPr>
          </a:p>
        </p:txBody>
      </p:sp>
      <p:sp>
        <p:nvSpPr>
          <p:cNvPr id="9" name="TextBox 9"/>
          <p:cNvSpPr txBox="1"/>
          <p:nvPr/>
        </p:nvSpPr>
        <p:spPr>
          <a:xfrm>
            <a:off x="1028710" y="1855693"/>
            <a:ext cx="16954490" cy="6348095"/>
          </a:xfrm>
          <a:prstGeom prst="rect">
            <a:avLst/>
          </a:prstGeom>
        </p:spPr>
        <p:txBody>
          <a:bodyPr wrap="square" lIns="0" tIns="0" rIns="0" bIns="0" rtlCol="0" anchor="t">
            <a:spAutoFit/>
          </a:bodyPr>
          <a:lstStyle/>
          <a:p>
            <a:pPr marL="647700" lvl="1" indent="-323850" algn="l">
              <a:lnSpc>
                <a:spcPts val="4500"/>
              </a:lnSpc>
              <a:buFont typeface="Arial" panose="020B0604020202020204"/>
              <a:buChar char="•"/>
            </a:pPr>
            <a:r>
              <a:rPr lang="en-US" sz="3000" dirty="0">
                <a:solidFill>
                  <a:srgbClr val="2B2C30"/>
                </a:solidFill>
                <a:latin typeface="Public Sans"/>
                <a:ea typeface="Public Sans"/>
                <a:cs typeface="Public Sans"/>
                <a:sym typeface="Public Sans"/>
              </a:rPr>
              <a:t>Team ID: </a:t>
            </a:r>
            <a:r>
              <a:rPr lang="en-US" altLang="en-US" sz="3000" dirty="0">
                <a:solidFill>
                  <a:srgbClr val="2B2C30"/>
                </a:solidFill>
                <a:latin typeface="Public Sans"/>
                <a:ea typeface="Public Sans"/>
                <a:cs typeface="Public Sans"/>
                <a:sym typeface="Public Sans"/>
              </a:rPr>
              <a:t>UR563Q9K</a:t>
            </a:r>
            <a:endParaRPr lang="en-US" altLang="en-US" sz="3000" dirty="0">
              <a:solidFill>
                <a:srgbClr val="2B2C30"/>
              </a:solidFill>
              <a:latin typeface="Public Sans"/>
              <a:ea typeface="Public Sans"/>
              <a:cs typeface="Public Sans"/>
              <a:sym typeface="Public Sans"/>
            </a:endParaRPr>
          </a:p>
          <a:p>
            <a:pPr marL="647700" lvl="1" indent="-323850" algn="l">
              <a:lnSpc>
                <a:spcPts val="4500"/>
              </a:lnSpc>
              <a:buFont typeface="Arial" panose="020B0604020202020204"/>
              <a:buChar char="•"/>
            </a:pPr>
            <a:r>
              <a:rPr lang="en-US" sz="3000" dirty="0">
                <a:solidFill>
                  <a:srgbClr val="2B2C30"/>
                </a:solidFill>
                <a:latin typeface="Public Sans"/>
                <a:ea typeface="Public Sans"/>
                <a:cs typeface="Public Sans"/>
                <a:sym typeface="Public Sans"/>
              </a:rPr>
              <a:t>Branch &amp; Year:</a:t>
            </a:r>
            <a:r>
              <a:rPr lang="en-IN" altLang="en-US" sz="3000" dirty="0">
                <a:solidFill>
                  <a:srgbClr val="2B2C30"/>
                </a:solidFill>
                <a:latin typeface="Public Sans"/>
                <a:ea typeface="Public Sans"/>
                <a:cs typeface="Public Sans"/>
                <a:sym typeface="Public Sans"/>
              </a:rPr>
              <a:t> IT &amp;3rd</a:t>
            </a:r>
            <a:endParaRPr lang="en-US" sz="3000" dirty="0">
              <a:solidFill>
                <a:srgbClr val="2B2C30"/>
              </a:solidFill>
              <a:latin typeface="Public Sans"/>
              <a:ea typeface="Public Sans"/>
              <a:cs typeface="Public Sans"/>
              <a:sym typeface="Public Sans"/>
            </a:endParaRPr>
          </a:p>
          <a:p>
            <a:pPr marL="647700" lvl="1" indent="-323850" algn="l">
              <a:lnSpc>
                <a:spcPts val="4500"/>
              </a:lnSpc>
              <a:buFont typeface="Arial" panose="020B0604020202020204"/>
              <a:buChar char="•"/>
            </a:pPr>
            <a:r>
              <a:rPr lang="en-US" sz="3000" dirty="0">
                <a:solidFill>
                  <a:srgbClr val="2B2C30"/>
                </a:solidFill>
                <a:latin typeface="Public Sans"/>
                <a:ea typeface="Public Sans"/>
                <a:cs typeface="Public Sans"/>
                <a:sym typeface="Public Sans"/>
              </a:rPr>
              <a:t>Institution:</a:t>
            </a:r>
            <a:r>
              <a:rPr lang="en-IN" altLang="en-US" sz="3000" dirty="0">
                <a:solidFill>
                  <a:srgbClr val="2B2C30"/>
                </a:solidFill>
                <a:latin typeface="Public Sans"/>
                <a:ea typeface="Public Sans"/>
                <a:cs typeface="Public Sans"/>
                <a:sym typeface="Public Sans"/>
              </a:rPr>
              <a:t>Vasavi College Of Engineering </a:t>
            </a:r>
            <a:endParaRPr lang="en-US" sz="3000" dirty="0">
              <a:solidFill>
                <a:srgbClr val="2B2C30"/>
              </a:solidFill>
              <a:latin typeface="Public Sans"/>
              <a:ea typeface="Public Sans"/>
              <a:cs typeface="Public Sans"/>
              <a:sym typeface="Public Sans"/>
            </a:endParaRPr>
          </a:p>
          <a:p>
            <a:pPr marL="647700" lvl="1" indent="-323850" algn="l">
              <a:lnSpc>
                <a:spcPts val="4500"/>
              </a:lnSpc>
              <a:buFont typeface="Arial" panose="020B0604020202020204"/>
              <a:buChar char="•"/>
            </a:pPr>
            <a:r>
              <a:rPr lang="en-US" sz="3000" dirty="0">
                <a:solidFill>
                  <a:srgbClr val="2B2C30"/>
                </a:solidFill>
                <a:latin typeface="Public Sans"/>
                <a:ea typeface="Public Sans"/>
                <a:cs typeface="Public Sans"/>
                <a:sym typeface="Public Sans"/>
              </a:rPr>
              <a:t>Location:</a:t>
            </a:r>
            <a:r>
              <a:rPr lang="en-IN" altLang="en-US" sz="3000" dirty="0">
                <a:solidFill>
                  <a:srgbClr val="2B2C30"/>
                </a:solidFill>
                <a:latin typeface="Public Sans"/>
                <a:ea typeface="Public Sans"/>
                <a:cs typeface="Public Sans"/>
                <a:sym typeface="Public Sans"/>
              </a:rPr>
              <a:t>Hyderabad</a:t>
            </a:r>
            <a:endParaRPr lang="en-US" sz="3000" dirty="0">
              <a:solidFill>
                <a:srgbClr val="2B2C30"/>
              </a:solidFill>
              <a:latin typeface="Public Sans"/>
              <a:ea typeface="Public Sans"/>
              <a:cs typeface="Public Sans"/>
              <a:sym typeface="Public Sans"/>
            </a:endParaRPr>
          </a:p>
          <a:p>
            <a:pPr marL="647700" lvl="1" indent="-323850" algn="l">
              <a:lnSpc>
                <a:spcPts val="4500"/>
              </a:lnSpc>
              <a:buFont typeface="Arial" panose="020B0604020202020204"/>
              <a:buChar char="•"/>
            </a:pPr>
            <a:r>
              <a:rPr lang="en-US" sz="3000" dirty="0">
                <a:solidFill>
                  <a:srgbClr val="2B2C30"/>
                </a:solidFill>
                <a:latin typeface="Public Sans"/>
                <a:ea typeface="Public Sans"/>
                <a:cs typeface="Public Sans"/>
                <a:sym typeface="Public Sans"/>
              </a:rPr>
              <a:t>Domain: </a:t>
            </a:r>
            <a:r>
              <a:rPr lang="en-IN" altLang="en-US" sz="3000" dirty="0">
                <a:solidFill>
                  <a:srgbClr val="2B2C30"/>
                </a:solidFill>
                <a:latin typeface="Public Sans"/>
                <a:ea typeface="Public Sans"/>
                <a:cs typeface="Public Sans"/>
                <a:sym typeface="Public Sans"/>
              </a:rPr>
              <a:t>Healthcare</a:t>
            </a:r>
            <a:endParaRPr lang="en-US" sz="3000" dirty="0">
              <a:solidFill>
                <a:srgbClr val="2B2C30"/>
              </a:solidFill>
              <a:latin typeface="Public Sans"/>
              <a:ea typeface="Public Sans"/>
              <a:cs typeface="Public Sans"/>
              <a:sym typeface="Public Sans"/>
            </a:endParaRPr>
          </a:p>
          <a:p>
            <a:pPr marL="647700" lvl="1" indent="-323850" algn="l">
              <a:lnSpc>
                <a:spcPts val="4500"/>
              </a:lnSpc>
              <a:buFont typeface="Arial" panose="020B0604020202020204"/>
              <a:buChar char="•"/>
            </a:pPr>
            <a:r>
              <a:rPr lang="en-US" sz="3000" b="1" dirty="0">
                <a:solidFill>
                  <a:srgbClr val="2B2C30"/>
                </a:solidFill>
                <a:latin typeface="Public Sans"/>
                <a:ea typeface="Public Sans"/>
                <a:cs typeface="Public Sans"/>
                <a:sym typeface="Public Sans"/>
              </a:rPr>
              <a:t>Problem Statement </a:t>
            </a:r>
            <a:r>
              <a:rPr lang="en-US" sz="3000" dirty="0">
                <a:solidFill>
                  <a:srgbClr val="2B2C30"/>
                </a:solidFill>
                <a:latin typeface="Public Sans"/>
                <a:ea typeface="Public Sans"/>
                <a:cs typeface="Public Sans"/>
                <a:sym typeface="Public Sans"/>
              </a:rPr>
              <a:t>: </a:t>
            </a:r>
            <a:r>
              <a:rPr lang="en-US" sz="3200" dirty="0"/>
              <a:t>Healthcare professionals often face significant communication barriers when conducting medical camps in different villages or cities. Variations in local accents, dialects, and languages make it difficult for doctors to accurately understand patients' symptoms and medical history. Additionally, critical medical information may be lost or misinterpreted, leading to potential misdiagnoses and ineffective treatment. To address this challenge, we propose the development of an AI-driven </a:t>
            </a:r>
            <a:r>
              <a:rPr lang="en-US" sz="3200" b="1" dirty="0"/>
              <a:t>Speech Recognition System</a:t>
            </a:r>
            <a:r>
              <a:rPr lang="en-US" sz="3200" dirty="0"/>
              <a:t> tailored for healthcare settings</a:t>
            </a:r>
            <a:endParaRPr lang="en-US" sz="3000" dirty="0">
              <a:solidFill>
                <a:srgbClr val="2B2C30"/>
              </a:solidFill>
              <a:latin typeface="Public Sans"/>
              <a:ea typeface="Public Sans"/>
              <a:cs typeface="Public Sans"/>
              <a:sym typeface="Public Sans"/>
            </a:endParaRPr>
          </a:p>
        </p:txBody>
      </p:sp>
      <p:sp>
        <p:nvSpPr>
          <p:cNvPr id="10" name="AutoShape 10"/>
          <p:cNvSpPr/>
          <p:nvPr/>
        </p:nvSpPr>
        <p:spPr>
          <a:xfrm>
            <a:off x="3" y="9754229"/>
            <a:ext cx="7382225" cy="4762"/>
          </a:xfrm>
          <a:prstGeom prst="line">
            <a:avLst/>
          </a:prstGeom>
          <a:ln w="9525" cap="flat">
            <a:solidFill>
              <a:srgbClr val="2B2C30"/>
            </a:solidFill>
            <a:prstDash val="solid"/>
            <a:headEnd type="none" w="sm" len="sm"/>
            <a:tailEnd type="none" w="sm" len="sm"/>
          </a:ln>
        </p:spPr>
      </p:sp>
      <p:sp>
        <p:nvSpPr>
          <p:cNvPr id="11" name="AutoShape 11"/>
          <p:cNvSpPr/>
          <p:nvPr/>
        </p:nvSpPr>
        <p:spPr>
          <a:xfrm>
            <a:off x="11144094" y="9763754"/>
            <a:ext cx="7237475" cy="9525"/>
          </a:xfrm>
          <a:prstGeom prst="line">
            <a:avLst/>
          </a:prstGeom>
          <a:ln w="9525" cap="flat">
            <a:solidFill>
              <a:srgbClr val="2B2C3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CD3CC"/>
        </a:solidFill>
        <a:effectLst/>
      </p:bgPr>
    </p:bg>
    <p:spTree>
      <p:nvGrpSpPr>
        <p:cNvPr id="1" name=""/>
        <p:cNvGrpSpPr/>
        <p:nvPr/>
      </p:nvGrpSpPr>
      <p:grpSpPr>
        <a:xfrm>
          <a:off x="0" y="0"/>
          <a:ext cx="0" cy="0"/>
          <a:chOff x="0" y="0"/>
          <a:chExt cx="0" cy="0"/>
        </a:xfrm>
      </p:grpSpPr>
      <p:grpSp>
        <p:nvGrpSpPr>
          <p:cNvPr id="2" name="Group 2"/>
          <p:cNvGrpSpPr/>
          <p:nvPr/>
        </p:nvGrpSpPr>
        <p:grpSpPr>
          <a:xfrm>
            <a:off x="15826917" y="6998082"/>
            <a:ext cx="905928" cy="1022613"/>
            <a:chOff x="0" y="0"/>
            <a:chExt cx="1207904" cy="1363484"/>
          </a:xfrm>
        </p:grpSpPr>
        <p:sp>
          <p:nvSpPr>
            <p:cNvPr id="3" name="Freeform 3"/>
            <p:cNvSpPr/>
            <p:nvPr/>
          </p:nvSpPr>
          <p:spPr>
            <a:xfrm>
              <a:off x="0" y="0"/>
              <a:ext cx="1208786" cy="1363472"/>
            </a:xfrm>
            <a:custGeom>
              <a:avLst/>
              <a:gdLst/>
              <a:ahLst/>
              <a:cxnLst/>
              <a:rect l="l" t="t" r="r" b="b"/>
              <a:pathLst>
                <a:path w="1208786" h="1363472">
                  <a:moveTo>
                    <a:pt x="602234" y="0"/>
                  </a:moveTo>
                  <a:lnTo>
                    <a:pt x="1207643" y="341630"/>
                  </a:lnTo>
                  <a:cubicBezTo>
                    <a:pt x="1208786" y="569976"/>
                    <a:pt x="1205865" y="796671"/>
                    <a:pt x="1207008" y="1025017"/>
                  </a:cubicBezTo>
                  <a:lnTo>
                    <a:pt x="603885" y="1363472"/>
                  </a:lnTo>
                  <a:lnTo>
                    <a:pt x="0" y="1025017"/>
                  </a:lnTo>
                  <a:lnTo>
                    <a:pt x="0" y="343281"/>
                  </a:lnTo>
                  <a:lnTo>
                    <a:pt x="602234" y="0"/>
                  </a:lnTo>
                  <a:close/>
                </a:path>
              </a:pathLst>
            </a:custGeom>
            <a:solidFill>
              <a:srgbClr val="DCD3CC"/>
            </a:solidFill>
          </p:spPr>
        </p:sp>
      </p:grpSp>
      <p:sp>
        <p:nvSpPr>
          <p:cNvPr id="4" name="Freeform 4"/>
          <p:cNvSpPr/>
          <p:nvPr/>
        </p:nvSpPr>
        <p:spPr>
          <a:xfrm>
            <a:off x="15772873" y="7704932"/>
            <a:ext cx="2529414" cy="2596357"/>
          </a:xfrm>
          <a:custGeom>
            <a:avLst/>
            <a:gdLst/>
            <a:ahLst/>
            <a:cxnLst/>
            <a:rect l="l" t="t" r="r" b="b"/>
            <a:pathLst>
              <a:path w="2529414" h="2596357">
                <a:moveTo>
                  <a:pt x="0" y="0"/>
                </a:moveTo>
                <a:lnTo>
                  <a:pt x="2529415" y="0"/>
                </a:lnTo>
                <a:lnTo>
                  <a:pt x="2529415" y="2596357"/>
                </a:lnTo>
                <a:lnTo>
                  <a:pt x="0" y="259635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5" name="Group 5"/>
          <p:cNvGrpSpPr/>
          <p:nvPr/>
        </p:nvGrpSpPr>
        <p:grpSpPr>
          <a:xfrm>
            <a:off x="15265927" y="8020695"/>
            <a:ext cx="1122831" cy="1284542"/>
            <a:chOff x="0" y="0"/>
            <a:chExt cx="1497108" cy="1712722"/>
          </a:xfrm>
        </p:grpSpPr>
        <p:sp>
          <p:nvSpPr>
            <p:cNvPr id="6" name="Freeform 6"/>
            <p:cNvSpPr/>
            <p:nvPr/>
          </p:nvSpPr>
          <p:spPr>
            <a:xfrm>
              <a:off x="0" y="0"/>
              <a:ext cx="1497076" cy="1712722"/>
            </a:xfrm>
            <a:custGeom>
              <a:avLst/>
              <a:gdLst/>
              <a:ahLst/>
              <a:cxnLst/>
              <a:rect l="l" t="t" r="r" b="b"/>
              <a:pathLst>
                <a:path w="1497076" h="1712722">
                  <a:moveTo>
                    <a:pt x="744474" y="0"/>
                  </a:moveTo>
                  <a:lnTo>
                    <a:pt x="1493012" y="429260"/>
                  </a:lnTo>
                  <a:cubicBezTo>
                    <a:pt x="1494409" y="716026"/>
                    <a:pt x="1495679" y="1002919"/>
                    <a:pt x="1497076" y="1289685"/>
                  </a:cubicBezTo>
                  <a:lnTo>
                    <a:pt x="746506" y="1712722"/>
                  </a:lnTo>
                  <a:lnTo>
                    <a:pt x="0" y="1287653"/>
                  </a:lnTo>
                  <a:lnTo>
                    <a:pt x="0" y="431292"/>
                  </a:lnTo>
                  <a:lnTo>
                    <a:pt x="744474" y="0"/>
                  </a:lnTo>
                  <a:close/>
                </a:path>
              </a:pathLst>
            </a:custGeom>
            <a:solidFill>
              <a:srgbClr val="FABE79"/>
            </a:solidFill>
          </p:spPr>
        </p:sp>
      </p:grpSp>
      <p:sp>
        <p:nvSpPr>
          <p:cNvPr id="7" name="TextBox 7"/>
          <p:cNvSpPr txBox="1"/>
          <p:nvPr/>
        </p:nvSpPr>
        <p:spPr>
          <a:xfrm>
            <a:off x="16882694" y="9353550"/>
            <a:ext cx="505008" cy="475298"/>
          </a:xfrm>
          <a:prstGeom prst="rect">
            <a:avLst/>
          </a:prstGeom>
        </p:spPr>
        <p:txBody>
          <a:bodyPr lIns="0" tIns="0" rIns="0" bIns="0" rtlCol="0" anchor="t">
            <a:spAutoFit/>
          </a:bodyPr>
          <a:lstStyle/>
          <a:p>
            <a:pPr algn="ctr">
              <a:lnSpc>
                <a:spcPts val="2160"/>
              </a:lnSpc>
            </a:pPr>
            <a:r>
              <a:rPr lang="en-US" sz="1800">
                <a:solidFill>
                  <a:srgbClr val="0F253E"/>
                </a:solidFill>
                <a:latin typeface="Arimo" panose="020B0604020202020204"/>
                <a:ea typeface="Arimo" panose="020B0604020202020204"/>
                <a:cs typeface="Arimo" panose="020B0604020202020204"/>
                <a:sym typeface="Arimo" panose="020B0604020202020204"/>
              </a:rPr>
              <a:t>3</a:t>
            </a:r>
            <a:endParaRPr lang="en-US" sz="1800">
              <a:solidFill>
                <a:srgbClr val="0F253E"/>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7576487" y="9584134"/>
            <a:ext cx="3567600" cy="368765"/>
          </a:xfrm>
          <a:prstGeom prst="rect">
            <a:avLst/>
          </a:prstGeom>
        </p:spPr>
        <p:txBody>
          <a:bodyPr lIns="0" tIns="0" rIns="0" bIns="0" rtlCol="0" anchor="t">
            <a:spAutoFit/>
          </a:bodyPr>
          <a:lstStyle/>
          <a:p>
            <a:pPr algn="l">
              <a:lnSpc>
                <a:spcPts val="2715"/>
              </a:lnSpc>
            </a:pPr>
            <a:r>
              <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rPr>
              <a:t>Tech Savishkaar 3.0</a:t>
            </a:r>
            <a:endPar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endParaRPr>
          </a:p>
        </p:txBody>
      </p:sp>
      <p:sp>
        <p:nvSpPr>
          <p:cNvPr id="9" name="TextBox 9"/>
          <p:cNvSpPr txBox="1"/>
          <p:nvPr/>
        </p:nvSpPr>
        <p:spPr>
          <a:xfrm>
            <a:off x="1028700" y="923925"/>
            <a:ext cx="16230600" cy="863600"/>
          </a:xfrm>
          <a:prstGeom prst="rect">
            <a:avLst/>
          </a:prstGeom>
        </p:spPr>
        <p:txBody>
          <a:bodyPr lIns="0" tIns="0" rIns="0" bIns="0" rtlCol="0" anchor="t">
            <a:spAutoFit/>
          </a:bodyPr>
          <a:lstStyle/>
          <a:p>
            <a:pPr algn="l">
              <a:lnSpc>
                <a:spcPts val="7000"/>
              </a:lnSpc>
              <a:spcBef>
                <a:spcPct val="0"/>
              </a:spcBef>
            </a:pPr>
            <a:r>
              <a:rPr lang="en-US" sz="5000" b="1" spc="300">
                <a:solidFill>
                  <a:srgbClr val="2B2C30"/>
                </a:solidFill>
                <a:latin typeface="Public Sans Bold"/>
                <a:ea typeface="Public Sans Bold"/>
                <a:cs typeface="Public Sans Bold"/>
                <a:sym typeface="Public Sans Bold"/>
              </a:rPr>
              <a:t>ABOUT YOUR IDEA</a:t>
            </a:r>
            <a:endParaRPr lang="en-US" sz="5000" b="1" spc="300">
              <a:solidFill>
                <a:srgbClr val="2B2C30"/>
              </a:solidFill>
              <a:latin typeface="Public Sans Bold"/>
              <a:ea typeface="Public Sans Bold"/>
              <a:cs typeface="Public Sans Bold"/>
              <a:sym typeface="Public Sans Bold"/>
            </a:endParaRPr>
          </a:p>
        </p:txBody>
      </p:sp>
      <p:sp>
        <p:nvSpPr>
          <p:cNvPr id="10" name="TextBox 10"/>
          <p:cNvSpPr txBox="1"/>
          <p:nvPr/>
        </p:nvSpPr>
        <p:spPr>
          <a:xfrm>
            <a:off x="1028700" y="1796119"/>
            <a:ext cx="16230611" cy="6093976"/>
          </a:xfrm>
          <a:prstGeom prst="rect">
            <a:avLst/>
          </a:prstGeom>
        </p:spPr>
        <p:txBody>
          <a:bodyPr lIns="0" tIns="0" rIns="0" bIns="0" rtlCol="0" anchor="t">
            <a:spAutoFit/>
          </a:bodyPr>
          <a:lstStyle/>
          <a:p>
            <a:r>
              <a:rPr lang="en-US" sz="3600" dirty="0"/>
              <a:t>When doctors visit remote villages or different cities for medical camps, they often face </a:t>
            </a:r>
            <a:r>
              <a:rPr lang="en-US" sz="3600" b="1" dirty="0"/>
              <a:t>language and accent barriers</a:t>
            </a:r>
            <a:r>
              <a:rPr lang="en-US" sz="3600" dirty="0"/>
              <a:t> that make communication difficult. Patients may speak in </a:t>
            </a:r>
            <a:r>
              <a:rPr lang="en-US" sz="3600" b="1" dirty="0"/>
              <a:t>local dialects</a:t>
            </a:r>
            <a:r>
              <a:rPr lang="en-US" sz="3600" dirty="0"/>
              <a:t> or </a:t>
            </a:r>
            <a:r>
              <a:rPr lang="en-US" sz="3600" b="1" dirty="0"/>
              <a:t>regional accents</a:t>
            </a:r>
            <a:r>
              <a:rPr lang="en-US" sz="3600" dirty="0"/>
              <a:t> that are not easily understood by the doctors. This leads to:</a:t>
            </a:r>
            <a:endParaRPr lang="en-US" sz="3600" dirty="0"/>
          </a:p>
          <a:p>
            <a:pPr>
              <a:buFont typeface="Arial" panose="020B0604020202020204" pitchFamily="34" charset="0"/>
              <a:buChar char="•"/>
            </a:pPr>
            <a:r>
              <a:rPr lang="en-US" sz="3600" dirty="0"/>
              <a:t> Misinterpretation of symptoms and medical history.</a:t>
            </a:r>
            <a:endParaRPr lang="en-US" sz="3600" dirty="0"/>
          </a:p>
          <a:p>
            <a:pPr>
              <a:buFont typeface="Arial" panose="020B0604020202020204" pitchFamily="34" charset="0"/>
              <a:buChar char="•"/>
            </a:pPr>
            <a:r>
              <a:rPr lang="en-US" sz="3600" dirty="0"/>
              <a:t> Incorrect diagnoses due to communication gaps.</a:t>
            </a:r>
            <a:endParaRPr lang="en-US" sz="3600" dirty="0"/>
          </a:p>
          <a:p>
            <a:pPr>
              <a:buFont typeface="Arial" panose="020B0604020202020204" pitchFamily="34" charset="0"/>
              <a:buChar char="•"/>
            </a:pPr>
            <a:r>
              <a:rPr lang="en-US" sz="3600" dirty="0"/>
              <a:t>Delays in treatment and improper prescriptions.</a:t>
            </a:r>
            <a:endParaRPr lang="en-US" sz="3600" dirty="0"/>
          </a:p>
          <a:p>
            <a:pPr>
              <a:buFont typeface="Arial" panose="020B0604020202020204" pitchFamily="34" charset="0"/>
              <a:buChar char="•"/>
            </a:pPr>
            <a:r>
              <a:rPr lang="en-US" sz="3600" dirty="0"/>
              <a:t>Difficulty in maintaining accurate patient records.</a:t>
            </a:r>
            <a:endParaRPr lang="en-US" sz="3600" dirty="0"/>
          </a:p>
          <a:p>
            <a:r>
              <a:rPr lang="en-US" sz="3600" dirty="0"/>
              <a:t>To </a:t>
            </a:r>
            <a:r>
              <a:rPr lang="en-US" sz="3600" b="1" dirty="0"/>
              <a:t>bridge this communication gap</a:t>
            </a:r>
            <a:r>
              <a:rPr lang="en-US" sz="3600" dirty="0"/>
              <a:t>, we propose a </a:t>
            </a:r>
            <a:r>
              <a:rPr lang="en-US" sz="3600" b="1" dirty="0"/>
              <a:t>Speech Recognition System</a:t>
            </a:r>
            <a:r>
              <a:rPr lang="en-US" sz="3600" dirty="0"/>
              <a:t> that can accurately transcribe, translate, and interpret patient speech into a language that doctors understand, ensuring effective and accurate medical care.</a:t>
            </a:r>
            <a:endParaRPr lang="en-US" sz="3600" dirty="0"/>
          </a:p>
        </p:txBody>
      </p:sp>
      <p:sp>
        <p:nvSpPr>
          <p:cNvPr id="11" name="AutoShape 11"/>
          <p:cNvSpPr/>
          <p:nvPr/>
        </p:nvSpPr>
        <p:spPr>
          <a:xfrm>
            <a:off x="0" y="9749467"/>
            <a:ext cx="7382225" cy="4762"/>
          </a:xfrm>
          <a:prstGeom prst="line">
            <a:avLst/>
          </a:prstGeom>
          <a:ln w="9525" cap="flat">
            <a:solidFill>
              <a:srgbClr val="2B2C30"/>
            </a:solidFill>
            <a:prstDash val="solid"/>
            <a:headEnd type="none" w="sm" len="sm"/>
            <a:tailEnd type="none" w="sm" len="sm"/>
          </a:ln>
        </p:spPr>
      </p:sp>
      <p:sp>
        <p:nvSpPr>
          <p:cNvPr id="12" name="AutoShape 12"/>
          <p:cNvSpPr/>
          <p:nvPr/>
        </p:nvSpPr>
        <p:spPr>
          <a:xfrm>
            <a:off x="11144094" y="9739942"/>
            <a:ext cx="7237475" cy="9525"/>
          </a:xfrm>
          <a:prstGeom prst="line">
            <a:avLst/>
          </a:prstGeom>
          <a:ln w="9525" cap="flat">
            <a:solidFill>
              <a:srgbClr val="2B2C3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CD3CC"/>
        </a:solidFill>
        <a:effectLst/>
      </p:bgPr>
    </p:bg>
    <p:spTree>
      <p:nvGrpSpPr>
        <p:cNvPr id="1" name=""/>
        <p:cNvGrpSpPr/>
        <p:nvPr/>
      </p:nvGrpSpPr>
      <p:grpSpPr>
        <a:xfrm>
          <a:off x="0" y="0"/>
          <a:ext cx="0" cy="0"/>
          <a:chOff x="0" y="0"/>
          <a:chExt cx="0" cy="0"/>
        </a:xfrm>
      </p:grpSpPr>
      <p:sp>
        <p:nvSpPr>
          <p:cNvPr id="2" name="TextBox 2"/>
          <p:cNvSpPr txBox="1"/>
          <p:nvPr/>
        </p:nvSpPr>
        <p:spPr>
          <a:xfrm>
            <a:off x="16882694" y="9353550"/>
            <a:ext cx="505008" cy="475298"/>
          </a:xfrm>
          <a:prstGeom prst="rect">
            <a:avLst/>
          </a:prstGeom>
        </p:spPr>
        <p:txBody>
          <a:bodyPr lIns="0" tIns="0" rIns="0" bIns="0" rtlCol="0" anchor="t">
            <a:spAutoFit/>
          </a:bodyPr>
          <a:lstStyle/>
          <a:p>
            <a:pPr algn="ctr">
              <a:lnSpc>
                <a:spcPts val="2160"/>
              </a:lnSpc>
            </a:pPr>
            <a:r>
              <a:rPr lang="en-US" sz="1800">
                <a:solidFill>
                  <a:srgbClr val="0F253E"/>
                </a:solidFill>
                <a:latin typeface="Arimo" panose="020B0604020202020204"/>
                <a:ea typeface="Arimo" panose="020B0604020202020204"/>
                <a:cs typeface="Arimo" panose="020B0604020202020204"/>
                <a:sym typeface="Arimo" panose="020B0604020202020204"/>
              </a:rPr>
              <a:t>4</a:t>
            </a:r>
            <a:endParaRPr lang="en-US" sz="1800">
              <a:solidFill>
                <a:srgbClr val="0F253E"/>
              </a:solidFill>
              <a:latin typeface="Arimo" panose="020B0604020202020204"/>
              <a:ea typeface="Arimo" panose="020B0604020202020204"/>
              <a:cs typeface="Arimo" panose="020B0604020202020204"/>
              <a:sym typeface="Arimo" panose="020B0604020202020204"/>
            </a:endParaRPr>
          </a:p>
        </p:txBody>
      </p:sp>
      <p:sp>
        <p:nvSpPr>
          <p:cNvPr id="3" name="TextBox 3"/>
          <p:cNvSpPr txBox="1"/>
          <p:nvPr/>
        </p:nvSpPr>
        <p:spPr>
          <a:xfrm>
            <a:off x="7576487" y="9584134"/>
            <a:ext cx="3567600" cy="368765"/>
          </a:xfrm>
          <a:prstGeom prst="rect">
            <a:avLst/>
          </a:prstGeom>
        </p:spPr>
        <p:txBody>
          <a:bodyPr lIns="0" tIns="0" rIns="0" bIns="0" rtlCol="0" anchor="t">
            <a:spAutoFit/>
          </a:bodyPr>
          <a:lstStyle/>
          <a:p>
            <a:pPr algn="l">
              <a:lnSpc>
                <a:spcPts val="2715"/>
              </a:lnSpc>
            </a:pPr>
            <a:r>
              <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rPr>
              <a:t>Tech Savishkaar 3.0</a:t>
            </a:r>
            <a:endPar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endParaRPr>
          </a:p>
        </p:txBody>
      </p:sp>
      <p:sp>
        <p:nvSpPr>
          <p:cNvPr id="4" name="AutoShape 4"/>
          <p:cNvSpPr/>
          <p:nvPr/>
        </p:nvSpPr>
        <p:spPr>
          <a:xfrm>
            <a:off x="0" y="9749467"/>
            <a:ext cx="7382225" cy="4762"/>
          </a:xfrm>
          <a:prstGeom prst="line">
            <a:avLst/>
          </a:prstGeom>
          <a:ln w="9525" cap="flat">
            <a:solidFill>
              <a:srgbClr val="2B2C30"/>
            </a:solidFill>
            <a:prstDash val="solid"/>
            <a:headEnd type="none" w="sm" len="sm"/>
            <a:tailEnd type="none" w="sm" len="sm"/>
          </a:ln>
        </p:spPr>
      </p:sp>
      <p:sp>
        <p:nvSpPr>
          <p:cNvPr id="5" name="AutoShape 5"/>
          <p:cNvSpPr/>
          <p:nvPr/>
        </p:nvSpPr>
        <p:spPr>
          <a:xfrm>
            <a:off x="11144094" y="9739942"/>
            <a:ext cx="7237475" cy="9525"/>
          </a:xfrm>
          <a:prstGeom prst="line">
            <a:avLst/>
          </a:prstGeom>
          <a:ln w="9525" cap="flat">
            <a:solidFill>
              <a:srgbClr val="2B2C30"/>
            </a:solidFill>
            <a:prstDash val="solid"/>
            <a:headEnd type="none" w="sm" len="sm"/>
            <a:tailEnd type="none" w="sm" len="sm"/>
          </a:ln>
        </p:spPr>
      </p:sp>
      <p:sp>
        <p:nvSpPr>
          <p:cNvPr id="6" name="AutoShape 6"/>
          <p:cNvSpPr/>
          <p:nvPr/>
        </p:nvSpPr>
        <p:spPr>
          <a:xfrm flipH="1" flipV="1">
            <a:off x="9144000" y="543135"/>
            <a:ext cx="4774" cy="8715165"/>
          </a:xfrm>
          <a:prstGeom prst="line">
            <a:avLst/>
          </a:prstGeom>
          <a:ln w="9525" cap="flat">
            <a:solidFill>
              <a:srgbClr val="2B2C30"/>
            </a:solidFill>
            <a:prstDash val="solid"/>
            <a:headEnd type="none" w="sm" len="sm"/>
            <a:tailEnd type="none" w="sm" len="sm"/>
          </a:ln>
        </p:spPr>
      </p:sp>
      <p:sp>
        <p:nvSpPr>
          <p:cNvPr id="7" name="TextBox 7"/>
          <p:cNvSpPr txBox="1"/>
          <p:nvPr/>
        </p:nvSpPr>
        <p:spPr>
          <a:xfrm>
            <a:off x="795306" y="923925"/>
            <a:ext cx="7439056" cy="863600"/>
          </a:xfrm>
          <a:prstGeom prst="rect">
            <a:avLst/>
          </a:prstGeom>
        </p:spPr>
        <p:txBody>
          <a:bodyPr lIns="0" tIns="0" rIns="0" bIns="0" rtlCol="0" anchor="t">
            <a:spAutoFit/>
          </a:bodyPr>
          <a:lstStyle/>
          <a:p>
            <a:pPr algn="ctr">
              <a:lnSpc>
                <a:spcPts val="7000"/>
              </a:lnSpc>
              <a:spcBef>
                <a:spcPct val="0"/>
              </a:spcBef>
            </a:pPr>
            <a:r>
              <a:rPr lang="en-US" sz="5000" b="1" spc="300">
                <a:solidFill>
                  <a:srgbClr val="2B2C30"/>
                </a:solidFill>
                <a:latin typeface="Public Sans Bold"/>
                <a:ea typeface="Public Sans Bold"/>
                <a:cs typeface="Public Sans Bold"/>
                <a:sym typeface="Public Sans Bold"/>
              </a:rPr>
              <a:t>USE CASES</a:t>
            </a:r>
            <a:endParaRPr lang="en-US" sz="5000" b="1" spc="300">
              <a:solidFill>
                <a:srgbClr val="2B2C30"/>
              </a:solidFill>
              <a:latin typeface="Public Sans Bold"/>
              <a:ea typeface="Public Sans Bold"/>
              <a:cs typeface="Public Sans Bold"/>
              <a:sym typeface="Public Sans Bold"/>
            </a:endParaRPr>
          </a:p>
        </p:txBody>
      </p:sp>
      <p:sp>
        <p:nvSpPr>
          <p:cNvPr id="8" name="TextBox 8"/>
          <p:cNvSpPr txBox="1"/>
          <p:nvPr/>
        </p:nvSpPr>
        <p:spPr>
          <a:xfrm>
            <a:off x="10058411" y="923925"/>
            <a:ext cx="7439056" cy="863600"/>
          </a:xfrm>
          <a:prstGeom prst="rect">
            <a:avLst/>
          </a:prstGeom>
        </p:spPr>
        <p:txBody>
          <a:bodyPr lIns="0" tIns="0" rIns="0" bIns="0" rtlCol="0" anchor="t">
            <a:spAutoFit/>
          </a:bodyPr>
          <a:lstStyle/>
          <a:p>
            <a:pPr algn="ctr">
              <a:lnSpc>
                <a:spcPts val="7000"/>
              </a:lnSpc>
              <a:spcBef>
                <a:spcPct val="0"/>
              </a:spcBef>
            </a:pPr>
            <a:r>
              <a:rPr lang="en-US" sz="5000" b="1" spc="300">
                <a:solidFill>
                  <a:srgbClr val="2B2C30"/>
                </a:solidFill>
                <a:latin typeface="Public Sans Bold"/>
                <a:ea typeface="Public Sans Bold"/>
                <a:cs typeface="Public Sans Bold"/>
                <a:sym typeface="Public Sans Bold"/>
              </a:rPr>
              <a:t>TECH STACK</a:t>
            </a:r>
            <a:endParaRPr lang="en-US" sz="5000" b="1" spc="300">
              <a:solidFill>
                <a:srgbClr val="2B2C30"/>
              </a:solidFill>
              <a:latin typeface="Public Sans Bold"/>
              <a:ea typeface="Public Sans Bold"/>
              <a:cs typeface="Public Sans Bold"/>
              <a:sym typeface="Public Sans Bold"/>
            </a:endParaRPr>
          </a:p>
        </p:txBody>
      </p:sp>
      <p:sp>
        <p:nvSpPr>
          <p:cNvPr id="9" name="TextBox 9"/>
          <p:cNvSpPr txBox="1"/>
          <p:nvPr/>
        </p:nvSpPr>
        <p:spPr>
          <a:xfrm>
            <a:off x="531426" y="1787525"/>
            <a:ext cx="8185682" cy="9027279"/>
          </a:xfrm>
          <a:prstGeom prst="rect">
            <a:avLst/>
          </a:prstGeom>
        </p:spPr>
        <p:txBody>
          <a:bodyPr wrap="square" lIns="0" tIns="0" rIns="0" bIns="0" rtlCol="0" anchor="t">
            <a:spAutoFit/>
          </a:bodyPr>
          <a:lstStyle/>
          <a:p>
            <a:r>
              <a:rPr lang="en-US" sz="2800" b="1" dirty="0"/>
              <a:t>Patient Consultation Assistance</a:t>
            </a:r>
            <a:endParaRPr lang="en-US" sz="2800" dirty="0"/>
          </a:p>
          <a:p>
            <a:pPr>
              <a:buFont typeface="Arial" panose="020B0604020202020204" pitchFamily="34" charset="0"/>
              <a:buChar char="•"/>
            </a:pPr>
            <a:r>
              <a:rPr lang="en-US" sz="2800" dirty="0"/>
              <a:t>Doctors can use the system to transcribe and translate patient speech in real-time.</a:t>
            </a:r>
            <a:endParaRPr lang="en-US" sz="2800" dirty="0"/>
          </a:p>
          <a:p>
            <a:r>
              <a:rPr lang="en-US" sz="2800" b="1" dirty="0"/>
              <a:t>Multi-Language Medical Camps</a:t>
            </a:r>
            <a:endParaRPr lang="en-US" sz="2800" dirty="0"/>
          </a:p>
          <a:p>
            <a:pPr>
              <a:buFont typeface="Arial" panose="020B0604020202020204" pitchFamily="34" charset="0"/>
              <a:buChar char="•"/>
            </a:pPr>
            <a:r>
              <a:rPr lang="en-US" sz="2800" dirty="0"/>
              <a:t>In areas where people speak multiple languages, the system can act as a bridge between doctors and patients.</a:t>
            </a:r>
            <a:endParaRPr lang="en-US" sz="2800" dirty="0"/>
          </a:p>
          <a:p>
            <a:r>
              <a:rPr lang="en-US" sz="2800" b="1" dirty="0"/>
              <a:t>Medication &amp; Treatment Guidance</a:t>
            </a:r>
            <a:endParaRPr lang="en-US" sz="2800" dirty="0"/>
          </a:p>
          <a:p>
            <a:pPr>
              <a:buFont typeface="Arial" panose="020B0604020202020204" pitchFamily="34" charset="0"/>
              <a:buChar char="•"/>
            </a:pPr>
            <a:r>
              <a:rPr lang="en-US" sz="2800" dirty="0"/>
              <a:t>Doctors can dictate prescriptions or treatment plans, and the system can translate them into the patient’s native language.</a:t>
            </a:r>
            <a:endParaRPr lang="en-US" sz="2800" dirty="0"/>
          </a:p>
          <a:p>
            <a:r>
              <a:rPr lang="en-US" sz="2800" b="1" dirty="0"/>
              <a:t>Medication &amp; Treatment Guidance</a:t>
            </a:r>
            <a:endParaRPr lang="en-US" sz="2800" dirty="0"/>
          </a:p>
          <a:p>
            <a:pPr>
              <a:buFont typeface="Arial" panose="020B0604020202020204" pitchFamily="34" charset="0"/>
              <a:buChar char="•"/>
            </a:pPr>
            <a:r>
              <a:rPr lang="en-US" sz="2800" dirty="0"/>
              <a:t>Doctors can dictate prescriptions or treatment plans, and the system can translate them into the patient’s native language.</a:t>
            </a:r>
            <a:endParaRPr lang="en-US" sz="2800" dirty="0"/>
          </a:p>
          <a:p>
            <a:r>
              <a:rPr lang="en-US" sz="2800" b="1" dirty="0"/>
              <a:t>Elderly &amp; Illiterate Patient Support</a:t>
            </a:r>
            <a:endParaRPr lang="en-US" sz="2800" dirty="0"/>
          </a:p>
          <a:p>
            <a:pPr>
              <a:buFont typeface="Arial" panose="020B0604020202020204" pitchFamily="34" charset="0"/>
              <a:buChar char="•"/>
            </a:pPr>
            <a:r>
              <a:rPr lang="en-US" sz="2800" dirty="0"/>
              <a:t>Many elderly or illiterate patients may struggle with written communication.</a:t>
            </a:r>
            <a:endParaRPr lang="en-US" sz="2800" dirty="0"/>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algn="ctr">
              <a:lnSpc>
                <a:spcPts val="3360"/>
              </a:lnSpc>
            </a:pPr>
            <a:endParaRPr lang="en-US" sz="2800" dirty="0">
              <a:solidFill>
                <a:srgbClr val="0F253E"/>
              </a:solidFill>
              <a:latin typeface="Public Sans"/>
              <a:ea typeface="Public Sans"/>
              <a:cs typeface="Public Sans"/>
              <a:sym typeface="Public Sans"/>
            </a:endParaRPr>
          </a:p>
        </p:txBody>
      </p:sp>
      <p:sp>
        <p:nvSpPr>
          <p:cNvPr id="10" name="TextBox 10"/>
          <p:cNvSpPr txBox="1"/>
          <p:nvPr/>
        </p:nvSpPr>
        <p:spPr>
          <a:xfrm>
            <a:off x="9677400" y="1816103"/>
            <a:ext cx="8497426" cy="6441956"/>
          </a:xfrm>
          <a:prstGeom prst="rect">
            <a:avLst/>
          </a:prstGeom>
        </p:spPr>
        <p:txBody>
          <a:bodyPr wrap="square" lIns="0" tIns="0" rIns="0" bIns="0" rtlCol="0" anchor="t">
            <a:spAutoFit/>
          </a:bodyPr>
          <a:lstStyle/>
          <a:p>
            <a:r>
              <a:rPr lang="en-US" sz="2800" b="1" dirty="0"/>
              <a:t>Frontend (User Interface for Doctors &amp; Patients)</a:t>
            </a:r>
            <a:endParaRPr lang="en-US" sz="2800" b="1" dirty="0"/>
          </a:p>
          <a:p>
            <a:pPr>
              <a:buFont typeface="Arial" panose="020B0604020202020204" pitchFamily="34" charset="0"/>
              <a:buChar char="•"/>
            </a:pPr>
            <a:r>
              <a:rPr lang="en-US" sz="2800" b="1" dirty="0"/>
              <a:t>Framework</a:t>
            </a:r>
            <a:r>
              <a:rPr lang="en-US" sz="2800" dirty="0"/>
              <a:t>: HTML , CSS , JavaScript</a:t>
            </a:r>
            <a:endParaRPr lang="en-US" sz="2800" dirty="0"/>
          </a:p>
          <a:p>
            <a:pPr>
              <a:buFont typeface="Arial" panose="020B0604020202020204" pitchFamily="34" charset="0"/>
              <a:buChar char="•"/>
            </a:pPr>
            <a:r>
              <a:rPr lang="en-IN" sz="2800" b="1" dirty="0"/>
              <a:t>Backend (Processing &amp; API Management</a:t>
            </a:r>
            <a:r>
              <a:rPr lang="en-IN" sz="2800" dirty="0"/>
              <a:t>)</a:t>
            </a:r>
            <a:endParaRPr lang="en-IN" sz="2800" dirty="0"/>
          </a:p>
          <a:p>
            <a:pPr>
              <a:buFont typeface="Arial" panose="020B0604020202020204" pitchFamily="34" charset="0"/>
              <a:buChar char="•"/>
            </a:pPr>
            <a:r>
              <a:rPr lang="en-IN" sz="2800" b="1" dirty="0"/>
              <a:t>Framework</a:t>
            </a:r>
            <a:r>
              <a:rPr lang="en-IN" sz="2800" dirty="0"/>
              <a:t>: Node.js (Express.js)</a:t>
            </a:r>
            <a:endParaRPr lang="en-IN" sz="2800" dirty="0"/>
          </a:p>
          <a:p>
            <a:pPr>
              <a:buFont typeface="Arial" panose="020B0604020202020204" pitchFamily="34" charset="0"/>
              <a:buChar char="•"/>
            </a:pPr>
            <a:r>
              <a:rPr lang="en-IN" sz="2800" b="1" dirty="0"/>
              <a:t>Database</a:t>
            </a:r>
            <a:r>
              <a:rPr lang="en-IN" sz="2800" dirty="0"/>
              <a:t>: MongoDB</a:t>
            </a:r>
            <a:endParaRPr lang="en-IN" sz="2800" dirty="0"/>
          </a:p>
          <a:p>
            <a:pPr>
              <a:buFont typeface="Arial" panose="020B0604020202020204" pitchFamily="34" charset="0"/>
              <a:buChar char="•"/>
            </a:pPr>
            <a:r>
              <a:rPr lang="en-IN" sz="2800" b="1" dirty="0"/>
              <a:t>Speech Recognition &amp; NLP</a:t>
            </a:r>
            <a:endParaRPr lang="en-IN" sz="2800" b="1" dirty="0"/>
          </a:p>
          <a:p>
            <a:pPr>
              <a:buFont typeface="Arial" panose="020B0604020202020204" pitchFamily="34" charset="0"/>
              <a:buChar char="•"/>
            </a:pPr>
            <a:r>
              <a:rPr lang="en-IN" sz="2800" dirty="0"/>
              <a:t>Google Speech-to-Text API</a:t>
            </a:r>
            <a:endParaRPr lang="en-IN" sz="2800" b="1" dirty="0"/>
          </a:p>
          <a:p>
            <a:pPr>
              <a:buFont typeface="Arial" panose="020B0604020202020204" pitchFamily="34" charset="0"/>
              <a:buChar char="•"/>
            </a:pPr>
            <a:r>
              <a:rPr lang="en-IN" sz="2800" b="1" dirty="0"/>
              <a:t>Natural Language Processing (NLP) &amp; Translation</a:t>
            </a:r>
            <a:endParaRPr lang="en-IN" sz="2800" b="1" dirty="0"/>
          </a:p>
          <a:p>
            <a:pPr>
              <a:buFont typeface="Arial" panose="020B0604020202020204" pitchFamily="34" charset="0"/>
              <a:buChar char="•"/>
            </a:pPr>
            <a:r>
              <a:rPr lang="en-IN" sz="2800" dirty="0"/>
              <a:t>:Google Cloud Natural Language</a:t>
            </a:r>
            <a:endParaRPr lang="en-IN" sz="2800" dirty="0"/>
          </a:p>
          <a:p>
            <a:pPr>
              <a:buFont typeface="Arial" panose="020B0604020202020204" pitchFamily="34" charset="0"/>
              <a:buChar char="•"/>
            </a:pPr>
            <a:r>
              <a:rPr lang="en-IN" sz="2800" dirty="0"/>
              <a:t>OpenAI GPT (for contextual understanding)</a:t>
            </a:r>
            <a:endParaRPr lang="en-IN" sz="2800" dirty="0"/>
          </a:p>
          <a:p>
            <a:r>
              <a:rPr lang="en-US" sz="2800" b="1" dirty="0"/>
              <a:t>Machine Learning &amp; Model Training</a:t>
            </a:r>
            <a:endParaRPr lang="en-US" sz="2800" b="1" dirty="0"/>
          </a:p>
          <a:p>
            <a:pPr>
              <a:buFont typeface="Arial" panose="020B0604020202020204" pitchFamily="34" charset="0"/>
              <a:buChar char="•"/>
            </a:pPr>
            <a:r>
              <a:rPr lang="en-US" sz="2800" b="1" dirty="0"/>
              <a:t>Programming Language</a:t>
            </a:r>
            <a:r>
              <a:rPr lang="en-US" sz="2800" dirty="0"/>
              <a:t>: Python</a:t>
            </a:r>
            <a:endParaRPr lang="en-US" sz="2800" dirty="0"/>
          </a:p>
          <a:p>
            <a:pPr>
              <a:buFont typeface="Arial" panose="020B0604020202020204" pitchFamily="34" charset="0"/>
              <a:buChar char="•"/>
            </a:pPr>
            <a:r>
              <a:rPr lang="en-US" sz="2800" b="1" dirty="0"/>
              <a:t>Frameworks</a:t>
            </a:r>
            <a:r>
              <a:rPr lang="en-US" sz="2800" dirty="0"/>
              <a:t>: TensorFlow </a:t>
            </a:r>
            <a:endParaRPr lang="en-US" sz="2800" dirty="0"/>
          </a:p>
          <a:p>
            <a:pPr>
              <a:buFont typeface="Arial" panose="020B0604020202020204" pitchFamily="34" charset="0"/>
              <a:buChar char="•"/>
            </a:pPr>
            <a:endParaRPr lang="en-US" sz="2800" b="1" dirty="0"/>
          </a:p>
          <a:p>
            <a:pPr algn="ctr">
              <a:lnSpc>
                <a:spcPts val="3360"/>
              </a:lnSpc>
            </a:pPr>
            <a:endParaRPr lang="en-US" sz="2800" dirty="0">
              <a:solidFill>
                <a:srgbClr val="0F253E"/>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CD3CC"/>
        </a:solidFill>
        <a:effectLst/>
      </p:bgPr>
    </p:bg>
    <p:spTree>
      <p:nvGrpSpPr>
        <p:cNvPr id="1" name=""/>
        <p:cNvGrpSpPr/>
        <p:nvPr/>
      </p:nvGrpSpPr>
      <p:grpSpPr>
        <a:xfrm>
          <a:off x="0" y="0"/>
          <a:ext cx="0" cy="0"/>
          <a:chOff x="0" y="0"/>
          <a:chExt cx="0" cy="0"/>
        </a:xfrm>
      </p:grpSpPr>
      <p:grpSp>
        <p:nvGrpSpPr>
          <p:cNvPr id="2" name="Group 2"/>
          <p:cNvGrpSpPr/>
          <p:nvPr/>
        </p:nvGrpSpPr>
        <p:grpSpPr>
          <a:xfrm>
            <a:off x="15826917" y="6998082"/>
            <a:ext cx="905928" cy="1022613"/>
            <a:chOff x="0" y="0"/>
            <a:chExt cx="1207904" cy="1363484"/>
          </a:xfrm>
        </p:grpSpPr>
        <p:sp>
          <p:nvSpPr>
            <p:cNvPr id="3" name="Freeform 3"/>
            <p:cNvSpPr/>
            <p:nvPr/>
          </p:nvSpPr>
          <p:spPr>
            <a:xfrm>
              <a:off x="0" y="0"/>
              <a:ext cx="1208786" cy="1363472"/>
            </a:xfrm>
            <a:custGeom>
              <a:avLst/>
              <a:gdLst/>
              <a:ahLst/>
              <a:cxnLst/>
              <a:rect l="l" t="t" r="r" b="b"/>
              <a:pathLst>
                <a:path w="1208786" h="1363472">
                  <a:moveTo>
                    <a:pt x="602234" y="0"/>
                  </a:moveTo>
                  <a:lnTo>
                    <a:pt x="1207643" y="341630"/>
                  </a:lnTo>
                  <a:cubicBezTo>
                    <a:pt x="1208786" y="569976"/>
                    <a:pt x="1205865" y="796671"/>
                    <a:pt x="1207008" y="1025017"/>
                  </a:cubicBezTo>
                  <a:lnTo>
                    <a:pt x="603885" y="1363472"/>
                  </a:lnTo>
                  <a:lnTo>
                    <a:pt x="0" y="1025017"/>
                  </a:lnTo>
                  <a:lnTo>
                    <a:pt x="0" y="343281"/>
                  </a:lnTo>
                  <a:lnTo>
                    <a:pt x="602234" y="0"/>
                  </a:lnTo>
                  <a:close/>
                </a:path>
              </a:pathLst>
            </a:custGeom>
            <a:solidFill>
              <a:srgbClr val="DCD3CC"/>
            </a:solidFill>
          </p:spPr>
        </p:sp>
      </p:grpSp>
      <p:sp>
        <p:nvSpPr>
          <p:cNvPr id="4" name="Freeform 4"/>
          <p:cNvSpPr/>
          <p:nvPr/>
        </p:nvSpPr>
        <p:spPr>
          <a:xfrm>
            <a:off x="15772873" y="7704932"/>
            <a:ext cx="2529414" cy="2596357"/>
          </a:xfrm>
          <a:custGeom>
            <a:avLst/>
            <a:gdLst/>
            <a:ahLst/>
            <a:cxnLst/>
            <a:rect l="l" t="t" r="r" b="b"/>
            <a:pathLst>
              <a:path w="2529414" h="2596357">
                <a:moveTo>
                  <a:pt x="0" y="0"/>
                </a:moveTo>
                <a:lnTo>
                  <a:pt x="2529415" y="0"/>
                </a:lnTo>
                <a:lnTo>
                  <a:pt x="2529415" y="2596357"/>
                </a:lnTo>
                <a:lnTo>
                  <a:pt x="0" y="259635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5" name="Group 5"/>
          <p:cNvGrpSpPr/>
          <p:nvPr/>
        </p:nvGrpSpPr>
        <p:grpSpPr>
          <a:xfrm>
            <a:off x="15265927" y="8020695"/>
            <a:ext cx="1122831" cy="1284542"/>
            <a:chOff x="0" y="0"/>
            <a:chExt cx="1497108" cy="1712722"/>
          </a:xfrm>
        </p:grpSpPr>
        <p:sp>
          <p:nvSpPr>
            <p:cNvPr id="6" name="Freeform 6"/>
            <p:cNvSpPr/>
            <p:nvPr/>
          </p:nvSpPr>
          <p:spPr>
            <a:xfrm>
              <a:off x="0" y="0"/>
              <a:ext cx="1497076" cy="1712722"/>
            </a:xfrm>
            <a:custGeom>
              <a:avLst/>
              <a:gdLst/>
              <a:ahLst/>
              <a:cxnLst/>
              <a:rect l="l" t="t" r="r" b="b"/>
              <a:pathLst>
                <a:path w="1497076" h="1712722">
                  <a:moveTo>
                    <a:pt x="744474" y="0"/>
                  </a:moveTo>
                  <a:lnTo>
                    <a:pt x="1493012" y="429260"/>
                  </a:lnTo>
                  <a:cubicBezTo>
                    <a:pt x="1494409" y="716026"/>
                    <a:pt x="1495679" y="1002919"/>
                    <a:pt x="1497076" y="1289685"/>
                  </a:cubicBezTo>
                  <a:lnTo>
                    <a:pt x="746506" y="1712722"/>
                  </a:lnTo>
                  <a:lnTo>
                    <a:pt x="0" y="1287653"/>
                  </a:lnTo>
                  <a:lnTo>
                    <a:pt x="0" y="431292"/>
                  </a:lnTo>
                  <a:lnTo>
                    <a:pt x="744474" y="0"/>
                  </a:lnTo>
                  <a:close/>
                </a:path>
              </a:pathLst>
            </a:custGeom>
            <a:solidFill>
              <a:srgbClr val="FABE79"/>
            </a:solidFill>
          </p:spPr>
        </p:sp>
      </p:grpSp>
      <p:sp>
        <p:nvSpPr>
          <p:cNvPr id="7" name="TextBox 7"/>
          <p:cNvSpPr txBox="1"/>
          <p:nvPr/>
        </p:nvSpPr>
        <p:spPr>
          <a:xfrm>
            <a:off x="16882694" y="9353550"/>
            <a:ext cx="505008" cy="475298"/>
          </a:xfrm>
          <a:prstGeom prst="rect">
            <a:avLst/>
          </a:prstGeom>
        </p:spPr>
        <p:txBody>
          <a:bodyPr lIns="0" tIns="0" rIns="0" bIns="0" rtlCol="0" anchor="t">
            <a:spAutoFit/>
          </a:bodyPr>
          <a:lstStyle/>
          <a:p>
            <a:pPr algn="ctr">
              <a:lnSpc>
                <a:spcPts val="2160"/>
              </a:lnSpc>
            </a:pPr>
            <a:r>
              <a:rPr lang="en-US" sz="1800">
                <a:solidFill>
                  <a:srgbClr val="0F253E"/>
                </a:solidFill>
                <a:latin typeface="Arimo" panose="020B0604020202020204"/>
                <a:ea typeface="Arimo" panose="020B0604020202020204"/>
                <a:cs typeface="Arimo" panose="020B0604020202020204"/>
                <a:sym typeface="Arimo" panose="020B0604020202020204"/>
              </a:rPr>
              <a:t>5</a:t>
            </a:r>
            <a:endParaRPr lang="en-US" sz="1800">
              <a:solidFill>
                <a:srgbClr val="0F253E"/>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7576487" y="9584134"/>
            <a:ext cx="3567600" cy="368765"/>
          </a:xfrm>
          <a:prstGeom prst="rect">
            <a:avLst/>
          </a:prstGeom>
        </p:spPr>
        <p:txBody>
          <a:bodyPr lIns="0" tIns="0" rIns="0" bIns="0" rtlCol="0" anchor="t">
            <a:spAutoFit/>
          </a:bodyPr>
          <a:lstStyle/>
          <a:p>
            <a:pPr algn="l">
              <a:lnSpc>
                <a:spcPts val="2715"/>
              </a:lnSpc>
            </a:pPr>
            <a:r>
              <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rPr>
              <a:t>Tech Savishkaar 3.0</a:t>
            </a:r>
            <a:endPar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endParaRPr>
          </a:p>
        </p:txBody>
      </p:sp>
      <p:sp>
        <p:nvSpPr>
          <p:cNvPr id="9" name="TextBox 9"/>
          <p:cNvSpPr txBox="1"/>
          <p:nvPr/>
        </p:nvSpPr>
        <p:spPr>
          <a:xfrm>
            <a:off x="1028689" y="923925"/>
            <a:ext cx="17259311" cy="863600"/>
          </a:xfrm>
          <a:prstGeom prst="rect">
            <a:avLst/>
          </a:prstGeom>
        </p:spPr>
        <p:txBody>
          <a:bodyPr lIns="0" tIns="0" rIns="0" bIns="0" rtlCol="0" anchor="t">
            <a:spAutoFit/>
          </a:bodyPr>
          <a:lstStyle/>
          <a:p>
            <a:pPr algn="l">
              <a:lnSpc>
                <a:spcPts val="7000"/>
              </a:lnSpc>
              <a:spcBef>
                <a:spcPct val="0"/>
              </a:spcBef>
            </a:pPr>
            <a:r>
              <a:rPr lang="en-US" sz="5000" b="1" spc="250">
                <a:solidFill>
                  <a:srgbClr val="2B2C30"/>
                </a:solidFill>
                <a:latin typeface="Public Sans Bold"/>
                <a:ea typeface="Public Sans Bold"/>
                <a:cs typeface="Public Sans Bold"/>
                <a:sym typeface="Public Sans Bold"/>
              </a:rPr>
              <a:t>OPTIONAL - UNIQUE VALUE PROPOSITION</a:t>
            </a:r>
            <a:endParaRPr lang="en-US" sz="5000" b="1" spc="250">
              <a:solidFill>
                <a:srgbClr val="2B2C30"/>
              </a:solidFill>
              <a:latin typeface="Public Sans Bold"/>
              <a:ea typeface="Public Sans Bold"/>
              <a:cs typeface="Public Sans Bold"/>
              <a:sym typeface="Public Sans Bold"/>
            </a:endParaRPr>
          </a:p>
        </p:txBody>
      </p:sp>
      <p:sp>
        <p:nvSpPr>
          <p:cNvPr id="10" name="TextBox 10"/>
          <p:cNvSpPr txBox="1"/>
          <p:nvPr/>
        </p:nvSpPr>
        <p:spPr>
          <a:xfrm>
            <a:off x="1028689" y="1742074"/>
            <a:ext cx="16230611" cy="7411837"/>
          </a:xfrm>
          <a:prstGeom prst="rect">
            <a:avLst/>
          </a:prstGeom>
        </p:spPr>
        <p:txBody>
          <a:bodyPr lIns="0" tIns="0" rIns="0" bIns="0" rtlCol="0" anchor="t">
            <a:spAutoFit/>
          </a:bodyPr>
          <a:lstStyle/>
          <a:p>
            <a:pPr marL="647700" lvl="1" indent="-323850" algn="l">
              <a:lnSpc>
                <a:spcPts val="5250"/>
              </a:lnSpc>
              <a:buFont typeface="Arial" panose="020B0604020202020204"/>
              <a:buChar char="•"/>
            </a:pPr>
            <a:r>
              <a:rPr lang="en-US" sz="3200" dirty="0"/>
              <a:t>Our </a:t>
            </a:r>
            <a:r>
              <a:rPr lang="en-US" sz="3200" b="1" dirty="0"/>
              <a:t>AI-powered Speech Recognition System</a:t>
            </a:r>
            <a:r>
              <a:rPr lang="en-US" sz="3200" dirty="0"/>
              <a:t> is designed specifically for </a:t>
            </a:r>
            <a:r>
              <a:rPr lang="en-US" sz="3200" b="1" dirty="0"/>
              <a:t>medical camps in diverse linguistic regions</a:t>
            </a:r>
            <a:r>
              <a:rPr lang="en-US" sz="3200" dirty="0"/>
              <a:t>, addressing challenges that existing general-purpose speech recognition tools fail to solve.</a:t>
            </a:r>
            <a:endParaRPr lang="en-US" sz="3200" dirty="0"/>
          </a:p>
          <a:p>
            <a:pPr marL="647700" lvl="1" indent="-323850" algn="l">
              <a:lnSpc>
                <a:spcPts val="5250"/>
              </a:lnSpc>
              <a:buFont typeface="Arial" panose="020B0604020202020204"/>
              <a:buChar char="•"/>
            </a:pPr>
            <a:r>
              <a:rPr lang="en-US" sz="3200" dirty="0"/>
              <a:t>Unlike standard speech-to-text solutions that struggle with </a:t>
            </a:r>
            <a:r>
              <a:rPr lang="en-US" sz="3200" b="1" dirty="0"/>
              <a:t>regional accents and dialects</a:t>
            </a:r>
            <a:r>
              <a:rPr lang="en-US" sz="3200" dirty="0"/>
              <a:t>, our system is trained on </a:t>
            </a:r>
            <a:r>
              <a:rPr lang="en-US" sz="3200" b="1" dirty="0"/>
              <a:t>localized speech datasets</a:t>
            </a:r>
            <a:r>
              <a:rPr lang="en-US" sz="3200" dirty="0"/>
              <a:t>.</a:t>
            </a:r>
            <a:endParaRPr lang="en-US" sz="3200" dirty="0"/>
          </a:p>
          <a:p>
            <a:pPr marL="647700" lvl="1" indent="-323850" algn="l">
              <a:lnSpc>
                <a:spcPts val="5250"/>
              </a:lnSpc>
              <a:buFont typeface="Arial" panose="020B0604020202020204"/>
              <a:buChar char="•"/>
            </a:pPr>
            <a:r>
              <a:rPr lang="en-US" sz="3200" dirty="0"/>
              <a:t>Supports </a:t>
            </a:r>
            <a:r>
              <a:rPr lang="en-US" sz="3200" b="1" dirty="0"/>
              <a:t>multiple languages and dialects</a:t>
            </a:r>
            <a:r>
              <a:rPr lang="en-US" sz="3200" dirty="0"/>
              <a:t>, enabling seamless communication between doctors and patients.</a:t>
            </a:r>
            <a:endParaRPr lang="en-US" sz="3200" dirty="0"/>
          </a:p>
          <a:p>
            <a:pPr marL="647700" lvl="1" indent="-323850" algn="l">
              <a:lnSpc>
                <a:spcPts val="5250"/>
              </a:lnSpc>
              <a:buFont typeface="Arial" panose="020B0604020202020204"/>
              <a:buChar char="•"/>
            </a:pPr>
            <a:r>
              <a:rPr lang="en-US" sz="3200" dirty="0"/>
              <a:t>This solution </a:t>
            </a:r>
            <a:r>
              <a:rPr lang="en-US" sz="3200" b="1" dirty="0"/>
              <a:t>bridges the communication gap</a:t>
            </a:r>
            <a:r>
              <a:rPr lang="en-US" sz="3200" dirty="0"/>
              <a:t> between doctors and patients in diverse linguistic settings. </a:t>
            </a:r>
            <a:r>
              <a:rPr lang="en-US" sz="3200"/>
              <a:t>By combining </a:t>
            </a:r>
            <a:r>
              <a:rPr lang="en-US" sz="3200" b="1"/>
              <a:t>speech recognition, NLP, and medical AI</a:t>
            </a:r>
            <a:r>
              <a:rPr lang="en-US" sz="3200"/>
              <a:t>, we enable </a:t>
            </a:r>
            <a:r>
              <a:rPr lang="en-US" sz="3200" b="1"/>
              <a:t>accurate, real-time understanding</a:t>
            </a:r>
            <a:r>
              <a:rPr lang="en-US" sz="3200"/>
              <a:t>, ensuring better healthcare delivery in remote and underserved areas</a:t>
            </a:r>
            <a:endParaRPr lang="en-US" sz="3000" dirty="0">
              <a:solidFill>
                <a:srgbClr val="2B2C30"/>
              </a:solidFill>
              <a:latin typeface="Public Sans"/>
              <a:ea typeface="Public Sans"/>
              <a:cs typeface="Public Sans"/>
              <a:sym typeface="Public Sans"/>
            </a:endParaRPr>
          </a:p>
        </p:txBody>
      </p:sp>
      <p:sp>
        <p:nvSpPr>
          <p:cNvPr id="11" name="AutoShape 11"/>
          <p:cNvSpPr/>
          <p:nvPr/>
        </p:nvSpPr>
        <p:spPr>
          <a:xfrm>
            <a:off x="0" y="9749467"/>
            <a:ext cx="7382225" cy="4762"/>
          </a:xfrm>
          <a:prstGeom prst="line">
            <a:avLst/>
          </a:prstGeom>
          <a:ln w="9525" cap="flat">
            <a:solidFill>
              <a:srgbClr val="2B2C30"/>
            </a:solidFill>
            <a:prstDash val="solid"/>
            <a:headEnd type="none" w="sm" len="sm"/>
            <a:tailEnd type="none" w="sm" len="sm"/>
          </a:ln>
        </p:spPr>
      </p:sp>
      <p:sp>
        <p:nvSpPr>
          <p:cNvPr id="12" name="AutoShape 12"/>
          <p:cNvSpPr/>
          <p:nvPr/>
        </p:nvSpPr>
        <p:spPr>
          <a:xfrm>
            <a:off x="11144094" y="9739942"/>
            <a:ext cx="7237475" cy="9525"/>
          </a:xfrm>
          <a:prstGeom prst="line">
            <a:avLst/>
          </a:prstGeom>
          <a:ln w="9525" cap="flat">
            <a:solidFill>
              <a:srgbClr val="2B2C3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CD3CC"/>
        </a:solidFill>
        <a:effectLst/>
      </p:bgPr>
    </p:bg>
    <p:spTree>
      <p:nvGrpSpPr>
        <p:cNvPr id="1" name=""/>
        <p:cNvGrpSpPr/>
        <p:nvPr/>
      </p:nvGrpSpPr>
      <p:grpSpPr>
        <a:xfrm>
          <a:off x="0" y="0"/>
          <a:ext cx="0" cy="0"/>
          <a:chOff x="0" y="0"/>
          <a:chExt cx="0" cy="0"/>
        </a:xfrm>
      </p:grpSpPr>
      <p:grpSp>
        <p:nvGrpSpPr>
          <p:cNvPr id="2" name="Group 2"/>
          <p:cNvGrpSpPr/>
          <p:nvPr/>
        </p:nvGrpSpPr>
        <p:grpSpPr>
          <a:xfrm>
            <a:off x="15826917" y="6998082"/>
            <a:ext cx="905928" cy="1022613"/>
            <a:chOff x="0" y="0"/>
            <a:chExt cx="1207904" cy="1363484"/>
          </a:xfrm>
        </p:grpSpPr>
        <p:sp>
          <p:nvSpPr>
            <p:cNvPr id="3" name="Freeform 3"/>
            <p:cNvSpPr/>
            <p:nvPr/>
          </p:nvSpPr>
          <p:spPr>
            <a:xfrm>
              <a:off x="0" y="0"/>
              <a:ext cx="1208786" cy="1363472"/>
            </a:xfrm>
            <a:custGeom>
              <a:avLst/>
              <a:gdLst/>
              <a:ahLst/>
              <a:cxnLst/>
              <a:rect l="l" t="t" r="r" b="b"/>
              <a:pathLst>
                <a:path w="1208786" h="1363472">
                  <a:moveTo>
                    <a:pt x="602234" y="0"/>
                  </a:moveTo>
                  <a:lnTo>
                    <a:pt x="1207643" y="341630"/>
                  </a:lnTo>
                  <a:cubicBezTo>
                    <a:pt x="1208786" y="569976"/>
                    <a:pt x="1205865" y="796671"/>
                    <a:pt x="1207008" y="1025017"/>
                  </a:cubicBezTo>
                  <a:lnTo>
                    <a:pt x="603885" y="1363472"/>
                  </a:lnTo>
                  <a:lnTo>
                    <a:pt x="0" y="1025017"/>
                  </a:lnTo>
                  <a:lnTo>
                    <a:pt x="0" y="343281"/>
                  </a:lnTo>
                  <a:lnTo>
                    <a:pt x="602234" y="0"/>
                  </a:lnTo>
                  <a:close/>
                </a:path>
              </a:pathLst>
            </a:custGeom>
            <a:solidFill>
              <a:srgbClr val="DCD3CC"/>
            </a:solidFill>
          </p:spPr>
        </p:sp>
      </p:grpSp>
      <p:sp>
        <p:nvSpPr>
          <p:cNvPr id="4" name="Freeform 4"/>
          <p:cNvSpPr/>
          <p:nvPr/>
        </p:nvSpPr>
        <p:spPr>
          <a:xfrm>
            <a:off x="15772873" y="7704932"/>
            <a:ext cx="2529414" cy="2596357"/>
          </a:xfrm>
          <a:custGeom>
            <a:avLst/>
            <a:gdLst/>
            <a:ahLst/>
            <a:cxnLst/>
            <a:rect l="l" t="t" r="r" b="b"/>
            <a:pathLst>
              <a:path w="2529414" h="2596357">
                <a:moveTo>
                  <a:pt x="0" y="0"/>
                </a:moveTo>
                <a:lnTo>
                  <a:pt x="2529415" y="0"/>
                </a:lnTo>
                <a:lnTo>
                  <a:pt x="2529415" y="2596357"/>
                </a:lnTo>
                <a:lnTo>
                  <a:pt x="0" y="259635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5" name="Group 5"/>
          <p:cNvGrpSpPr/>
          <p:nvPr/>
        </p:nvGrpSpPr>
        <p:grpSpPr>
          <a:xfrm>
            <a:off x="15265927" y="8020695"/>
            <a:ext cx="1122831" cy="1284542"/>
            <a:chOff x="0" y="0"/>
            <a:chExt cx="1497108" cy="1712722"/>
          </a:xfrm>
        </p:grpSpPr>
        <p:sp>
          <p:nvSpPr>
            <p:cNvPr id="6" name="Freeform 6"/>
            <p:cNvSpPr/>
            <p:nvPr/>
          </p:nvSpPr>
          <p:spPr>
            <a:xfrm>
              <a:off x="0" y="0"/>
              <a:ext cx="1497076" cy="1712722"/>
            </a:xfrm>
            <a:custGeom>
              <a:avLst/>
              <a:gdLst/>
              <a:ahLst/>
              <a:cxnLst/>
              <a:rect l="l" t="t" r="r" b="b"/>
              <a:pathLst>
                <a:path w="1497076" h="1712722">
                  <a:moveTo>
                    <a:pt x="744474" y="0"/>
                  </a:moveTo>
                  <a:lnTo>
                    <a:pt x="1493012" y="429260"/>
                  </a:lnTo>
                  <a:cubicBezTo>
                    <a:pt x="1494409" y="716026"/>
                    <a:pt x="1495679" y="1002919"/>
                    <a:pt x="1497076" y="1289685"/>
                  </a:cubicBezTo>
                  <a:lnTo>
                    <a:pt x="746506" y="1712722"/>
                  </a:lnTo>
                  <a:lnTo>
                    <a:pt x="0" y="1287653"/>
                  </a:lnTo>
                  <a:lnTo>
                    <a:pt x="0" y="431292"/>
                  </a:lnTo>
                  <a:lnTo>
                    <a:pt x="744474" y="0"/>
                  </a:lnTo>
                  <a:close/>
                </a:path>
              </a:pathLst>
            </a:custGeom>
            <a:solidFill>
              <a:srgbClr val="FABE79"/>
            </a:solidFill>
          </p:spPr>
        </p:sp>
      </p:grpSp>
      <p:sp>
        <p:nvSpPr>
          <p:cNvPr id="7" name="TextBox 7"/>
          <p:cNvSpPr txBox="1"/>
          <p:nvPr/>
        </p:nvSpPr>
        <p:spPr>
          <a:xfrm>
            <a:off x="16882694" y="9353550"/>
            <a:ext cx="505008" cy="475298"/>
          </a:xfrm>
          <a:prstGeom prst="rect">
            <a:avLst/>
          </a:prstGeom>
        </p:spPr>
        <p:txBody>
          <a:bodyPr lIns="0" tIns="0" rIns="0" bIns="0" rtlCol="0" anchor="t">
            <a:spAutoFit/>
          </a:bodyPr>
          <a:lstStyle/>
          <a:p>
            <a:pPr algn="ctr">
              <a:lnSpc>
                <a:spcPts val="2160"/>
              </a:lnSpc>
            </a:pPr>
            <a:r>
              <a:rPr lang="en-US" sz="1800">
                <a:solidFill>
                  <a:srgbClr val="0F253E"/>
                </a:solidFill>
                <a:latin typeface="Arimo" panose="020B0604020202020204"/>
                <a:ea typeface="Arimo" panose="020B0604020202020204"/>
                <a:cs typeface="Arimo" panose="020B0604020202020204"/>
                <a:sym typeface="Arimo" panose="020B0604020202020204"/>
              </a:rPr>
              <a:t>6</a:t>
            </a:r>
            <a:endParaRPr lang="en-US" sz="1800">
              <a:solidFill>
                <a:srgbClr val="0F253E"/>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7576487" y="9584134"/>
            <a:ext cx="3567600" cy="368765"/>
          </a:xfrm>
          <a:prstGeom prst="rect">
            <a:avLst/>
          </a:prstGeom>
        </p:spPr>
        <p:txBody>
          <a:bodyPr lIns="0" tIns="0" rIns="0" bIns="0" rtlCol="0" anchor="t">
            <a:spAutoFit/>
          </a:bodyPr>
          <a:lstStyle/>
          <a:p>
            <a:pPr algn="l">
              <a:lnSpc>
                <a:spcPts val="2715"/>
              </a:lnSpc>
            </a:pPr>
            <a:r>
              <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rPr>
              <a:t>Tech Savishkaar 3.0</a:t>
            </a:r>
            <a:endPar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endParaRPr>
          </a:p>
        </p:txBody>
      </p:sp>
      <p:sp>
        <p:nvSpPr>
          <p:cNvPr id="9" name="TextBox 9"/>
          <p:cNvSpPr txBox="1"/>
          <p:nvPr/>
        </p:nvSpPr>
        <p:spPr>
          <a:xfrm>
            <a:off x="1028689" y="923925"/>
            <a:ext cx="16230600" cy="863600"/>
          </a:xfrm>
          <a:prstGeom prst="rect">
            <a:avLst/>
          </a:prstGeom>
        </p:spPr>
        <p:txBody>
          <a:bodyPr lIns="0" tIns="0" rIns="0" bIns="0" rtlCol="0" anchor="t">
            <a:spAutoFit/>
          </a:bodyPr>
          <a:lstStyle/>
          <a:p>
            <a:pPr algn="l">
              <a:lnSpc>
                <a:spcPts val="7000"/>
              </a:lnSpc>
              <a:spcBef>
                <a:spcPct val="0"/>
              </a:spcBef>
            </a:pPr>
            <a:r>
              <a:rPr lang="en-US" sz="5000" b="1" spc="300">
                <a:solidFill>
                  <a:srgbClr val="2B2C30"/>
                </a:solidFill>
                <a:latin typeface="Public Sans Bold"/>
                <a:ea typeface="Public Sans Bold"/>
                <a:cs typeface="Public Sans Bold"/>
                <a:sym typeface="Public Sans Bold"/>
              </a:rPr>
              <a:t>VIDEO EXPLANATION</a:t>
            </a:r>
            <a:endParaRPr lang="en-US" sz="5000" b="1" spc="300">
              <a:solidFill>
                <a:srgbClr val="2B2C30"/>
              </a:solidFill>
              <a:latin typeface="Public Sans Bold"/>
              <a:ea typeface="Public Sans Bold"/>
              <a:cs typeface="Public Sans Bold"/>
              <a:sym typeface="Public Sans Bold"/>
            </a:endParaRPr>
          </a:p>
        </p:txBody>
      </p:sp>
      <p:sp>
        <p:nvSpPr>
          <p:cNvPr id="11" name="AutoShape 11"/>
          <p:cNvSpPr/>
          <p:nvPr/>
        </p:nvSpPr>
        <p:spPr>
          <a:xfrm>
            <a:off x="0" y="9749467"/>
            <a:ext cx="7382225" cy="4762"/>
          </a:xfrm>
          <a:prstGeom prst="line">
            <a:avLst/>
          </a:prstGeom>
          <a:ln w="9525" cap="flat">
            <a:solidFill>
              <a:srgbClr val="2B2C30"/>
            </a:solidFill>
            <a:prstDash val="solid"/>
            <a:headEnd type="none" w="sm" len="sm"/>
            <a:tailEnd type="none" w="sm" len="sm"/>
          </a:ln>
        </p:spPr>
      </p:sp>
      <p:sp>
        <p:nvSpPr>
          <p:cNvPr id="12" name="AutoShape 12"/>
          <p:cNvSpPr/>
          <p:nvPr/>
        </p:nvSpPr>
        <p:spPr>
          <a:xfrm>
            <a:off x="11144094" y="9739942"/>
            <a:ext cx="7237475" cy="9525"/>
          </a:xfrm>
          <a:prstGeom prst="line">
            <a:avLst/>
          </a:prstGeom>
          <a:ln w="9525" cap="flat">
            <a:solidFill>
              <a:srgbClr val="2B2C30"/>
            </a:solidFill>
            <a:prstDash val="solid"/>
            <a:headEnd type="none" w="sm" len="sm"/>
            <a:tailEnd type="none" w="sm" len="sm"/>
          </a:ln>
        </p:spPr>
      </p:sp>
      <p:pic>
        <p:nvPicPr>
          <p:cNvPr id="13" name="VID_20250204_215022">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3048000" y="2478515"/>
            <a:ext cx="11049000" cy="4672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3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CD3CC"/>
        </a:solidFill>
        <a:effectLst/>
      </p:bgPr>
    </p:bg>
    <p:spTree>
      <p:nvGrpSpPr>
        <p:cNvPr id="1" name=""/>
        <p:cNvGrpSpPr/>
        <p:nvPr/>
      </p:nvGrpSpPr>
      <p:grpSpPr>
        <a:xfrm>
          <a:off x="0" y="0"/>
          <a:ext cx="0" cy="0"/>
          <a:chOff x="0" y="0"/>
          <a:chExt cx="0" cy="0"/>
        </a:xfrm>
      </p:grpSpPr>
      <p:grpSp>
        <p:nvGrpSpPr>
          <p:cNvPr id="2" name="Group 2"/>
          <p:cNvGrpSpPr/>
          <p:nvPr/>
        </p:nvGrpSpPr>
        <p:grpSpPr>
          <a:xfrm>
            <a:off x="1153935" y="736650"/>
            <a:ext cx="2829542" cy="3319784"/>
            <a:chOff x="0" y="0"/>
            <a:chExt cx="3772722" cy="4426378"/>
          </a:xfrm>
        </p:grpSpPr>
        <p:sp>
          <p:nvSpPr>
            <p:cNvPr id="3" name="Freeform 3"/>
            <p:cNvSpPr/>
            <p:nvPr/>
          </p:nvSpPr>
          <p:spPr>
            <a:xfrm>
              <a:off x="-2667" y="0"/>
              <a:ext cx="3775329" cy="4426331"/>
            </a:xfrm>
            <a:custGeom>
              <a:avLst/>
              <a:gdLst/>
              <a:ahLst/>
              <a:cxnLst/>
              <a:rect l="l" t="t" r="r" b="b"/>
              <a:pathLst>
                <a:path w="3775329" h="4426331">
                  <a:moveTo>
                    <a:pt x="1894586" y="0"/>
                  </a:moveTo>
                  <a:lnTo>
                    <a:pt x="3429" y="1109218"/>
                  </a:lnTo>
                  <a:cubicBezTo>
                    <a:pt x="0" y="1850517"/>
                    <a:pt x="9017" y="2586609"/>
                    <a:pt x="5588" y="3327781"/>
                  </a:cubicBezTo>
                  <a:lnTo>
                    <a:pt x="1889379" y="4426331"/>
                  </a:lnTo>
                  <a:lnTo>
                    <a:pt x="3775329" y="3327654"/>
                  </a:lnTo>
                  <a:lnTo>
                    <a:pt x="3775329" y="1114425"/>
                  </a:lnTo>
                  <a:lnTo>
                    <a:pt x="1894586" y="0"/>
                  </a:lnTo>
                  <a:close/>
                </a:path>
              </a:pathLst>
            </a:custGeom>
            <a:solidFill>
              <a:srgbClr val="FABE79"/>
            </a:solidFill>
          </p:spPr>
        </p:sp>
      </p:grpSp>
      <p:grpSp>
        <p:nvGrpSpPr>
          <p:cNvPr id="4" name="Group 4"/>
          <p:cNvGrpSpPr/>
          <p:nvPr/>
        </p:nvGrpSpPr>
        <p:grpSpPr>
          <a:xfrm>
            <a:off x="1174718" y="6086856"/>
            <a:ext cx="2829538" cy="3319784"/>
            <a:chOff x="0" y="0"/>
            <a:chExt cx="3772718" cy="4426378"/>
          </a:xfrm>
        </p:grpSpPr>
        <p:sp>
          <p:nvSpPr>
            <p:cNvPr id="5" name="Freeform 5"/>
            <p:cNvSpPr/>
            <p:nvPr/>
          </p:nvSpPr>
          <p:spPr>
            <a:xfrm>
              <a:off x="-2667" y="0"/>
              <a:ext cx="3775329" cy="4426331"/>
            </a:xfrm>
            <a:custGeom>
              <a:avLst/>
              <a:gdLst/>
              <a:ahLst/>
              <a:cxnLst/>
              <a:rect l="l" t="t" r="r" b="b"/>
              <a:pathLst>
                <a:path w="3775329" h="4426331">
                  <a:moveTo>
                    <a:pt x="1894586" y="0"/>
                  </a:moveTo>
                  <a:lnTo>
                    <a:pt x="3429" y="1109218"/>
                  </a:lnTo>
                  <a:cubicBezTo>
                    <a:pt x="0" y="1850517"/>
                    <a:pt x="9017" y="2586609"/>
                    <a:pt x="5588" y="3327781"/>
                  </a:cubicBezTo>
                  <a:lnTo>
                    <a:pt x="1889379" y="4426331"/>
                  </a:lnTo>
                  <a:lnTo>
                    <a:pt x="3775329" y="3327654"/>
                  </a:lnTo>
                  <a:lnTo>
                    <a:pt x="3775329" y="1114425"/>
                  </a:lnTo>
                  <a:lnTo>
                    <a:pt x="1894586" y="0"/>
                  </a:lnTo>
                  <a:close/>
                </a:path>
              </a:pathLst>
            </a:custGeom>
            <a:solidFill>
              <a:srgbClr val="DCE9F7"/>
            </a:solidFill>
          </p:spPr>
        </p:sp>
      </p:grpSp>
      <p:sp>
        <p:nvSpPr>
          <p:cNvPr id="6" name="Freeform 6"/>
          <p:cNvSpPr/>
          <p:nvPr/>
        </p:nvSpPr>
        <p:spPr>
          <a:xfrm>
            <a:off x="-14288" y="5550700"/>
            <a:ext cx="1765497" cy="2282820"/>
          </a:xfrm>
          <a:custGeom>
            <a:avLst/>
            <a:gdLst/>
            <a:ahLst/>
            <a:cxnLst/>
            <a:rect l="l" t="t" r="r" b="b"/>
            <a:pathLst>
              <a:path w="1765497" h="2282820">
                <a:moveTo>
                  <a:pt x="0" y="0"/>
                </a:moveTo>
                <a:lnTo>
                  <a:pt x="1765497" y="0"/>
                </a:lnTo>
                <a:lnTo>
                  <a:pt x="1765497" y="2282820"/>
                </a:lnTo>
                <a:lnTo>
                  <a:pt x="0" y="22828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descr="Layout of website design sketches on white paper"/>
          <p:cNvSpPr/>
          <p:nvPr/>
        </p:nvSpPr>
        <p:spPr>
          <a:xfrm>
            <a:off x="3329097" y="3475108"/>
            <a:ext cx="2829540" cy="3217002"/>
          </a:xfrm>
          <a:custGeom>
            <a:avLst/>
            <a:gdLst/>
            <a:ahLst/>
            <a:cxnLst/>
            <a:rect l="l" t="t" r="r" b="b"/>
            <a:pathLst>
              <a:path w="2829540" h="3217002">
                <a:moveTo>
                  <a:pt x="0" y="0"/>
                </a:moveTo>
                <a:lnTo>
                  <a:pt x="2829540" y="0"/>
                </a:lnTo>
                <a:lnTo>
                  <a:pt x="2829540" y="3217002"/>
                </a:lnTo>
                <a:lnTo>
                  <a:pt x="0" y="3217002"/>
                </a:lnTo>
                <a:lnTo>
                  <a:pt x="0" y="0"/>
                </a:lnTo>
                <a:close/>
              </a:path>
            </a:pathLst>
          </a:custGeom>
          <a:blipFill>
            <a:blip r:embed="rId3"/>
            <a:stretch>
              <a:fillRect r="-32"/>
            </a:stretch>
          </a:blipFill>
        </p:spPr>
      </p:sp>
      <p:sp>
        <p:nvSpPr>
          <p:cNvPr id="8" name="TextBox 8"/>
          <p:cNvSpPr txBox="1"/>
          <p:nvPr/>
        </p:nvSpPr>
        <p:spPr>
          <a:xfrm>
            <a:off x="16882694" y="9353550"/>
            <a:ext cx="505008" cy="475298"/>
          </a:xfrm>
          <a:prstGeom prst="rect">
            <a:avLst/>
          </a:prstGeom>
        </p:spPr>
        <p:txBody>
          <a:bodyPr lIns="0" tIns="0" rIns="0" bIns="0" rtlCol="0" anchor="t">
            <a:spAutoFit/>
          </a:bodyPr>
          <a:lstStyle/>
          <a:p>
            <a:pPr algn="ctr">
              <a:lnSpc>
                <a:spcPts val="2160"/>
              </a:lnSpc>
            </a:pPr>
            <a:r>
              <a:rPr lang="en-US" sz="1800">
                <a:solidFill>
                  <a:srgbClr val="0F253E"/>
                </a:solidFill>
                <a:latin typeface="Arimo" panose="020B0604020202020204"/>
                <a:ea typeface="Arimo" panose="020B0604020202020204"/>
                <a:cs typeface="Arimo" panose="020B0604020202020204"/>
                <a:sym typeface="Arimo" panose="020B0604020202020204"/>
              </a:rPr>
              <a:t>7</a:t>
            </a:r>
            <a:endParaRPr lang="en-US" sz="1800">
              <a:solidFill>
                <a:srgbClr val="0F253E"/>
              </a:solidFill>
              <a:latin typeface="Arimo" panose="020B0604020202020204"/>
              <a:ea typeface="Arimo" panose="020B0604020202020204"/>
              <a:cs typeface="Arimo" panose="020B0604020202020204"/>
              <a:sym typeface="Arimo" panose="020B0604020202020204"/>
            </a:endParaRPr>
          </a:p>
        </p:txBody>
      </p:sp>
      <p:sp>
        <p:nvSpPr>
          <p:cNvPr id="9" name="TextBox 9"/>
          <p:cNvSpPr txBox="1"/>
          <p:nvPr/>
        </p:nvSpPr>
        <p:spPr>
          <a:xfrm>
            <a:off x="7085497" y="631875"/>
            <a:ext cx="16230600" cy="863600"/>
          </a:xfrm>
          <a:prstGeom prst="rect">
            <a:avLst/>
          </a:prstGeom>
        </p:spPr>
        <p:txBody>
          <a:bodyPr lIns="0" tIns="0" rIns="0" bIns="0" rtlCol="0" anchor="t">
            <a:spAutoFit/>
          </a:bodyPr>
          <a:lstStyle/>
          <a:p>
            <a:pPr algn="l">
              <a:lnSpc>
                <a:spcPts val="7000"/>
              </a:lnSpc>
              <a:spcBef>
                <a:spcPct val="0"/>
              </a:spcBef>
            </a:pPr>
            <a:r>
              <a:rPr lang="en-US" sz="5000" b="1" spc="275">
                <a:solidFill>
                  <a:srgbClr val="2B2C30"/>
                </a:solidFill>
                <a:latin typeface="Public Sans Bold"/>
                <a:ea typeface="Public Sans Bold"/>
                <a:cs typeface="Public Sans Bold"/>
                <a:sym typeface="Public Sans Bold"/>
              </a:rPr>
              <a:t>TEAM DETAILS</a:t>
            </a:r>
            <a:endParaRPr lang="en-US" sz="5000" b="1" spc="275">
              <a:solidFill>
                <a:srgbClr val="2B2C30"/>
              </a:solidFill>
              <a:latin typeface="Public Sans Bold"/>
              <a:ea typeface="Public Sans Bold"/>
              <a:cs typeface="Public Sans Bold"/>
              <a:sym typeface="Public Sans Bold"/>
            </a:endParaRPr>
          </a:p>
        </p:txBody>
      </p:sp>
      <p:sp>
        <p:nvSpPr>
          <p:cNvPr id="10" name="TextBox 10"/>
          <p:cNvSpPr txBox="1"/>
          <p:nvPr/>
        </p:nvSpPr>
        <p:spPr>
          <a:xfrm>
            <a:off x="8501933" y="1599724"/>
            <a:ext cx="7418039" cy="8079105"/>
          </a:xfrm>
          <a:prstGeom prst="rect">
            <a:avLst/>
          </a:prstGeom>
        </p:spPr>
        <p:txBody>
          <a:bodyPr lIns="0" tIns="0" rIns="0" bIns="0" rtlCol="0" anchor="t">
            <a:spAutoFit/>
          </a:bodyPr>
          <a:lstStyle/>
          <a:p>
            <a:pPr algn="l">
              <a:lnSpc>
                <a:spcPts val="4200"/>
              </a:lnSpc>
            </a:pPr>
            <a:r>
              <a:rPr lang="en-US" sz="3000" b="1">
                <a:solidFill>
                  <a:srgbClr val="2B2C30"/>
                </a:solidFill>
                <a:latin typeface="Public Sans Bold"/>
                <a:ea typeface="Public Sans Bold"/>
                <a:cs typeface="Public Sans Bold"/>
                <a:sym typeface="Public Sans Bold"/>
              </a:rPr>
              <a:t>Team Leader: </a:t>
            </a:r>
            <a:r>
              <a:rPr lang="en-IN" altLang="en-US" sz="3000" b="1">
                <a:solidFill>
                  <a:srgbClr val="2B2C30"/>
                </a:solidFill>
                <a:latin typeface="Public Sans Bold"/>
                <a:ea typeface="Public Sans Bold"/>
                <a:cs typeface="Public Sans Bold"/>
                <a:sym typeface="Public Sans Bold"/>
              </a:rPr>
              <a:t>R Vinoothna</a:t>
            </a:r>
            <a:endParaRPr lang="en-US" sz="3000" b="1">
              <a:solidFill>
                <a:srgbClr val="2B2C30"/>
              </a:solidFill>
              <a:latin typeface="Public Sans Bold"/>
              <a:ea typeface="Public Sans Bold"/>
              <a:cs typeface="Public Sans Bold"/>
              <a:sym typeface="Public Sans Bold"/>
            </a:endParaRPr>
          </a:p>
          <a:p>
            <a:pPr algn="l">
              <a:lnSpc>
                <a:spcPts val="4200"/>
              </a:lnSpc>
            </a:pPr>
            <a:r>
              <a:rPr lang="en-US" sz="3000">
                <a:solidFill>
                  <a:srgbClr val="2B2C30"/>
                </a:solidFill>
                <a:latin typeface="Public Sans"/>
                <a:ea typeface="Public Sans"/>
                <a:cs typeface="Public Sans"/>
                <a:sym typeface="Public Sans"/>
              </a:rPr>
              <a:t>Branch: </a:t>
            </a:r>
            <a:r>
              <a:rPr lang="en-IN" altLang="en-US" sz="3000">
                <a:solidFill>
                  <a:srgbClr val="2B2C30"/>
                </a:solidFill>
                <a:latin typeface="Public Sans"/>
                <a:ea typeface="Public Sans"/>
                <a:cs typeface="Public Sans"/>
                <a:sym typeface="Public Sans"/>
              </a:rPr>
              <a:t>IT</a:t>
            </a:r>
            <a:r>
              <a:rPr lang="en-US" sz="3000">
                <a:solidFill>
                  <a:srgbClr val="2B2C30"/>
                </a:solidFill>
                <a:latin typeface="Public Sans"/>
                <a:ea typeface="Public Sans"/>
                <a:cs typeface="Public Sans"/>
                <a:sym typeface="Public Sans"/>
              </a:rPr>
              <a:t>            Year:</a:t>
            </a:r>
            <a:r>
              <a:rPr lang="en-IN" altLang="en-US" sz="3000">
                <a:solidFill>
                  <a:srgbClr val="2B2C30"/>
                </a:solidFill>
                <a:latin typeface="Public Sans"/>
                <a:ea typeface="Public Sans"/>
                <a:cs typeface="Public Sans"/>
                <a:sym typeface="Public Sans"/>
              </a:rPr>
              <a:t>3rd</a:t>
            </a:r>
            <a:endParaRPr lang="en-US" sz="3000">
              <a:solidFill>
                <a:srgbClr val="2B2C30"/>
              </a:solidFill>
              <a:latin typeface="Public Sans"/>
              <a:ea typeface="Public Sans"/>
              <a:cs typeface="Public Sans"/>
              <a:sym typeface="Public Sans"/>
            </a:endParaRPr>
          </a:p>
          <a:p>
            <a:pPr algn="l">
              <a:lnSpc>
                <a:spcPts val="4200"/>
              </a:lnSpc>
            </a:pPr>
            <a:endParaRPr lang="en-US" sz="3000">
              <a:solidFill>
                <a:srgbClr val="2B2C30"/>
              </a:solidFill>
              <a:latin typeface="Public Sans"/>
              <a:ea typeface="Public Sans"/>
              <a:cs typeface="Public Sans"/>
              <a:sym typeface="Public Sans"/>
            </a:endParaRPr>
          </a:p>
          <a:p>
            <a:pPr algn="l">
              <a:lnSpc>
                <a:spcPts val="4200"/>
              </a:lnSpc>
            </a:pPr>
            <a:r>
              <a:rPr lang="en-US" sz="3000" b="1">
                <a:solidFill>
                  <a:srgbClr val="2B2C30"/>
                </a:solidFill>
                <a:latin typeface="Public Sans Bold"/>
                <a:ea typeface="Public Sans Bold"/>
                <a:cs typeface="Public Sans Bold"/>
                <a:sym typeface="Public Sans Bold"/>
              </a:rPr>
              <a:t>Team Member 1: </a:t>
            </a:r>
            <a:r>
              <a:rPr lang="en-IN" altLang="en-US" sz="3000" b="1">
                <a:solidFill>
                  <a:srgbClr val="2B2C30"/>
                </a:solidFill>
                <a:latin typeface="Public Sans Bold"/>
                <a:ea typeface="Public Sans Bold"/>
                <a:cs typeface="Public Sans Bold"/>
                <a:sym typeface="Public Sans Bold"/>
              </a:rPr>
              <a:t>Trivendar Reddy </a:t>
            </a:r>
            <a:endParaRPr lang="en-US" sz="3000" b="1">
              <a:solidFill>
                <a:srgbClr val="2B2C30"/>
              </a:solidFill>
              <a:latin typeface="Public Sans Bold"/>
              <a:ea typeface="Public Sans Bold"/>
              <a:cs typeface="Public Sans Bold"/>
              <a:sym typeface="Public Sans Bold"/>
            </a:endParaRPr>
          </a:p>
          <a:p>
            <a:pPr algn="l">
              <a:lnSpc>
                <a:spcPts val="4200"/>
              </a:lnSpc>
            </a:pPr>
            <a:r>
              <a:rPr lang="en-US" sz="3000">
                <a:solidFill>
                  <a:srgbClr val="2B2C30"/>
                </a:solidFill>
                <a:latin typeface="Public Sans"/>
                <a:ea typeface="Public Sans"/>
                <a:cs typeface="Public Sans"/>
                <a:sym typeface="Public Sans"/>
              </a:rPr>
              <a:t>Branch: </a:t>
            </a:r>
            <a:r>
              <a:rPr lang="en-IN" altLang="en-US" sz="3000">
                <a:solidFill>
                  <a:srgbClr val="2B2C30"/>
                </a:solidFill>
                <a:latin typeface="Public Sans"/>
                <a:ea typeface="Public Sans"/>
                <a:cs typeface="Public Sans"/>
                <a:sym typeface="Public Sans"/>
              </a:rPr>
              <a:t>CSE</a:t>
            </a:r>
            <a:r>
              <a:rPr lang="en-US" sz="3000">
                <a:solidFill>
                  <a:srgbClr val="2B2C30"/>
                </a:solidFill>
                <a:latin typeface="Public Sans"/>
                <a:ea typeface="Public Sans"/>
                <a:cs typeface="Public Sans"/>
                <a:sym typeface="Public Sans"/>
              </a:rPr>
              <a:t>           Year:</a:t>
            </a:r>
            <a:r>
              <a:rPr lang="en-IN" altLang="en-US" sz="3000">
                <a:solidFill>
                  <a:srgbClr val="2B2C30"/>
                </a:solidFill>
                <a:latin typeface="Public Sans"/>
                <a:ea typeface="Public Sans"/>
                <a:cs typeface="Public Sans"/>
                <a:sym typeface="Public Sans"/>
              </a:rPr>
              <a:t>2nd</a:t>
            </a:r>
            <a:endParaRPr lang="en-US" sz="3000">
              <a:solidFill>
                <a:srgbClr val="2B2C30"/>
              </a:solidFill>
              <a:latin typeface="Public Sans"/>
              <a:ea typeface="Public Sans"/>
              <a:cs typeface="Public Sans"/>
              <a:sym typeface="Public Sans"/>
            </a:endParaRPr>
          </a:p>
          <a:p>
            <a:pPr algn="l">
              <a:lnSpc>
                <a:spcPts val="4200"/>
              </a:lnSpc>
            </a:pPr>
            <a:endParaRPr lang="en-US" sz="3000">
              <a:solidFill>
                <a:srgbClr val="2B2C30"/>
              </a:solidFill>
              <a:latin typeface="Public Sans"/>
              <a:ea typeface="Public Sans"/>
              <a:cs typeface="Public Sans"/>
              <a:sym typeface="Public Sans"/>
            </a:endParaRPr>
          </a:p>
          <a:p>
            <a:pPr algn="l">
              <a:lnSpc>
                <a:spcPts val="4200"/>
              </a:lnSpc>
            </a:pPr>
            <a:r>
              <a:rPr lang="en-US" sz="3000" b="1">
                <a:solidFill>
                  <a:srgbClr val="2B2C30"/>
                </a:solidFill>
                <a:latin typeface="Public Sans Bold"/>
                <a:ea typeface="Public Sans Bold"/>
                <a:cs typeface="Public Sans Bold"/>
                <a:sym typeface="Public Sans Bold"/>
              </a:rPr>
              <a:t>Team Member 2: </a:t>
            </a:r>
            <a:r>
              <a:rPr lang="en-IN" altLang="en-US" sz="3000" b="1">
                <a:solidFill>
                  <a:srgbClr val="2B2C30"/>
                </a:solidFill>
                <a:latin typeface="Public Sans Bold"/>
                <a:ea typeface="Public Sans Bold"/>
                <a:cs typeface="Public Sans Bold"/>
                <a:sym typeface="Public Sans Bold"/>
              </a:rPr>
              <a:t>P.Maharshi Revanth </a:t>
            </a:r>
            <a:endParaRPr lang="en-US" sz="3000" b="1">
              <a:solidFill>
                <a:srgbClr val="2B2C30"/>
              </a:solidFill>
              <a:latin typeface="Public Sans Bold"/>
              <a:ea typeface="Public Sans Bold"/>
              <a:cs typeface="Public Sans Bold"/>
              <a:sym typeface="Public Sans Bold"/>
            </a:endParaRPr>
          </a:p>
          <a:p>
            <a:pPr algn="l">
              <a:lnSpc>
                <a:spcPts val="4200"/>
              </a:lnSpc>
            </a:pPr>
            <a:r>
              <a:rPr lang="en-US" sz="3000">
                <a:solidFill>
                  <a:srgbClr val="2B2C30"/>
                </a:solidFill>
                <a:latin typeface="Public Sans"/>
                <a:ea typeface="Public Sans"/>
                <a:cs typeface="Public Sans"/>
                <a:sym typeface="Public Sans"/>
              </a:rPr>
              <a:t>Branch: </a:t>
            </a:r>
            <a:r>
              <a:rPr lang="en-IN" altLang="en-US" sz="3000">
                <a:solidFill>
                  <a:srgbClr val="2B2C30"/>
                </a:solidFill>
                <a:latin typeface="Public Sans"/>
                <a:ea typeface="Public Sans"/>
                <a:cs typeface="Public Sans"/>
                <a:sym typeface="Public Sans"/>
              </a:rPr>
              <a:t>IT</a:t>
            </a:r>
            <a:r>
              <a:rPr lang="en-US" sz="3000">
                <a:solidFill>
                  <a:srgbClr val="2B2C30"/>
                </a:solidFill>
                <a:latin typeface="Public Sans"/>
                <a:ea typeface="Public Sans"/>
                <a:cs typeface="Public Sans"/>
                <a:sym typeface="Public Sans"/>
              </a:rPr>
              <a:t>            Year:</a:t>
            </a:r>
            <a:r>
              <a:rPr lang="en-IN" altLang="en-US" sz="3000">
                <a:solidFill>
                  <a:srgbClr val="2B2C30"/>
                </a:solidFill>
                <a:latin typeface="Public Sans"/>
                <a:ea typeface="Public Sans"/>
                <a:cs typeface="Public Sans"/>
                <a:sym typeface="Public Sans"/>
              </a:rPr>
              <a:t>3rd</a:t>
            </a:r>
            <a:endParaRPr lang="en-US" sz="3000">
              <a:solidFill>
                <a:srgbClr val="2B2C30"/>
              </a:solidFill>
              <a:latin typeface="Public Sans"/>
              <a:ea typeface="Public Sans"/>
              <a:cs typeface="Public Sans"/>
              <a:sym typeface="Public Sans"/>
            </a:endParaRPr>
          </a:p>
          <a:p>
            <a:pPr algn="l">
              <a:lnSpc>
                <a:spcPts val="4200"/>
              </a:lnSpc>
            </a:pPr>
            <a:endParaRPr lang="en-US" sz="3000">
              <a:solidFill>
                <a:srgbClr val="2B2C30"/>
              </a:solidFill>
              <a:latin typeface="Public Sans"/>
              <a:ea typeface="Public Sans"/>
              <a:cs typeface="Public Sans"/>
              <a:sym typeface="Public Sans"/>
            </a:endParaRPr>
          </a:p>
          <a:p>
            <a:pPr algn="l">
              <a:lnSpc>
                <a:spcPts val="4200"/>
              </a:lnSpc>
            </a:pPr>
            <a:r>
              <a:rPr lang="en-US" sz="3000" b="1">
                <a:solidFill>
                  <a:srgbClr val="2B2C30"/>
                </a:solidFill>
                <a:latin typeface="Public Sans Bold"/>
                <a:ea typeface="Public Sans Bold"/>
                <a:cs typeface="Public Sans Bold"/>
                <a:sym typeface="Public Sans Bold"/>
              </a:rPr>
              <a:t>Team Member 3: </a:t>
            </a:r>
            <a:r>
              <a:rPr lang="en-IN" altLang="en-US" sz="3000" b="1">
                <a:solidFill>
                  <a:srgbClr val="2B2C30"/>
                </a:solidFill>
                <a:latin typeface="Public Sans Bold"/>
                <a:ea typeface="Public Sans Bold"/>
                <a:cs typeface="Public Sans Bold"/>
                <a:sym typeface="Public Sans Bold"/>
              </a:rPr>
              <a:t>B.Shrestha </a:t>
            </a:r>
            <a:endParaRPr lang="en-US" sz="3000" b="1">
              <a:solidFill>
                <a:srgbClr val="2B2C30"/>
              </a:solidFill>
              <a:latin typeface="Public Sans Bold"/>
              <a:ea typeface="Public Sans Bold"/>
              <a:cs typeface="Public Sans Bold"/>
              <a:sym typeface="Public Sans Bold"/>
            </a:endParaRPr>
          </a:p>
          <a:p>
            <a:pPr algn="l">
              <a:lnSpc>
                <a:spcPts val="4200"/>
              </a:lnSpc>
            </a:pPr>
            <a:r>
              <a:rPr lang="en-US" sz="3000">
                <a:solidFill>
                  <a:srgbClr val="2B2C30"/>
                </a:solidFill>
                <a:latin typeface="Public Sans"/>
                <a:ea typeface="Public Sans"/>
                <a:cs typeface="Public Sans"/>
                <a:sym typeface="Public Sans"/>
              </a:rPr>
              <a:t>Branch:</a:t>
            </a:r>
            <a:r>
              <a:rPr lang="en-IN" altLang="en-US" sz="3000">
                <a:solidFill>
                  <a:srgbClr val="2B2C30"/>
                </a:solidFill>
                <a:latin typeface="Public Sans"/>
                <a:ea typeface="Public Sans"/>
                <a:cs typeface="Public Sans"/>
                <a:sym typeface="Public Sans"/>
              </a:rPr>
              <a:t>IT</a:t>
            </a:r>
            <a:r>
              <a:rPr lang="en-US" sz="3000">
                <a:solidFill>
                  <a:srgbClr val="2B2C30"/>
                </a:solidFill>
                <a:latin typeface="Public Sans"/>
                <a:ea typeface="Public Sans"/>
                <a:cs typeface="Public Sans"/>
                <a:sym typeface="Public Sans"/>
              </a:rPr>
              <a:t>             Year:</a:t>
            </a:r>
            <a:r>
              <a:rPr lang="en-IN" altLang="en-US" sz="3000">
                <a:solidFill>
                  <a:srgbClr val="2B2C30"/>
                </a:solidFill>
                <a:latin typeface="Public Sans"/>
                <a:ea typeface="Public Sans"/>
                <a:cs typeface="Public Sans"/>
                <a:sym typeface="Public Sans"/>
              </a:rPr>
              <a:t>3rd</a:t>
            </a:r>
            <a:endParaRPr lang="en-US" sz="3000">
              <a:solidFill>
                <a:srgbClr val="2B2C30"/>
              </a:solidFill>
              <a:latin typeface="Public Sans"/>
              <a:ea typeface="Public Sans"/>
              <a:cs typeface="Public Sans"/>
              <a:sym typeface="Public Sans"/>
            </a:endParaRPr>
          </a:p>
          <a:p>
            <a:pPr algn="l">
              <a:lnSpc>
                <a:spcPts val="4200"/>
              </a:lnSpc>
            </a:pPr>
            <a:endParaRPr lang="en-US" sz="3000">
              <a:solidFill>
                <a:srgbClr val="2B2C30"/>
              </a:solidFill>
              <a:latin typeface="Public Sans"/>
              <a:ea typeface="Public Sans"/>
              <a:cs typeface="Public Sans"/>
              <a:sym typeface="Public Sans"/>
            </a:endParaRPr>
          </a:p>
          <a:p>
            <a:pPr algn="l">
              <a:lnSpc>
                <a:spcPts val="4200"/>
              </a:lnSpc>
            </a:pPr>
            <a:r>
              <a:rPr lang="en-US" sz="3000" b="1">
                <a:solidFill>
                  <a:srgbClr val="2B2C30"/>
                </a:solidFill>
                <a:latin typeface="Public Sans Bold"/>
                <a:ea typeface="Public Sans Bold"/>
                <a:cs typeface="Public Sans Bold"/>
                <a:sym typeface="Public Sans Bold"/>
              </a:rPr>
              <a:t>Team Member 4: </a:t>
            </a:r>
            <a:endParaRPr lang="en-US" sz="3000" b="1">
              <a:solidFill>
                <a:srgbClr val="2B2C30"/>
              </a:solidFill>
              <a:latin typeface="Public Sans Bold"/>
              <a:ea typeface="Public Sans Bold"/>
              <a:cs typeface="Public Sans Bold"/>
              <a:sym typeface="Public Sans Bold"/>
            </a:endParaRPr>
          </a:p>
          <a:p>
            <a:pPr algn="l">
              <a:lnSpc>
                <a:spcPts val="4200"/>
              </a:lnSpc>
            </a:pPr>
            <a:r>
              <a:rPr lang="en-US" sz="3000">
                <a:solidFill>
                  <a:srgbClr val="2B2C30"/>
                </a:solidFill>
                <a:latin typeface="Public Sans"/>
                <a:ea typeface="Public Sans"/>
                <a:cs typeface="Public Sans"/>
                <a:sym typeface="Public Sans"/>
              </a:rPr>
              <a:t>Branch:             Year:</a:t>
            </a:r>
            <a:endParaRPr lang="en-US" sz="3000">
              <a:solidFill>
                <a:srgbClr val="2B2C30"/>
              </a:solidFill>
              <a:latin typeface="Public Sans"/>
              <a:ea typeface="Public Sans"/>
              <a:cs typeface="Public Sans"/>
              <a:sym typeface="Public Sans"/>
            </a:endParaRPr>
          </a:p>
          <a:p>
            <a:pPr algn="l">
              <a:lnSpc>
                <a:spcPts val="4200"/>
              </a:lnSpc>
            </a:pPr>
            <a:endParaRPr lang="en-US" sz="3000">
              <a:solidFill>
                <a:srgbClr val="2B2C30"/>
              </a:solidFill>
              <a:latin typeface="Public Sans"/>
              <a:ea typeface="Public Sans"/>
              <a:cs typeface="Public Sans"/>
              <a:sym typeface="Public Sans"/>
            </a:endParaRPr>
          </a:p>
        </p:txBody>
      </p:sp>
      <p:sp>
        <p:nvSpPr>
          <p:cNvPr id="11" name="TextBox 11"/>
          <p:cNvSpPr txBox="1"/>
          <p:nvPr/>
        </p:nvSpPr>
        <p:spPr>
          <a:xfrm>
            <a:off x="7576487" y="9584134"/>
            <a:ext cx="3567600" cy="368765"/>
          </a:xfrm>
          <a:prstGeom prst="rect">
            <a:avLst/>
          </a:prstGeom>
        </p:spPr>
        <p:txBody>
          <a:bodyPr lIns="0" tIns="0" rIns="0" bIns="0" rtlCol="0" anchor="t">
            <a:spAutoFit/>
          </a:bodyPr>
          <a:lstStyle/>
          <a:p>
            <a:pPr algn="l">
              <a:lnSpc>
                <a:spcPts val="2715"/>
              </a:lnSpc>
            </a:pPr>
            <a:r>
              <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rPr>
              <a:t>Tech Savishkaar 3.0</a:t>
            </a:r>
            <a:endParaRPr lang="en-US" sz="2985" spc="14">
              <a:solidFill>
                <a:srgbClr val="2B2C30"/>
              </a:solidFill>
              <a:latin typeface="Playfair Display" panose="00000500000000000000"/>
              <a:ea typeface="Playfair Display" panose="00000500000000000000"/>
              <a:cs typeface="Playfair Display" panose="00000500000000000000"/>
              <a:sym typeface="Playfair Display" panose="00000500000000000000"/>
            </a:endParaRPr>
          </a:p>
        </p:txBody>
      </p:sp>
      <p:sp>
        <p:nvSpPr>
          <p:cNvPr id="12" name="AutoShape 12"/>
          <p:cNvSpPr/>
          <p:nvPr/>
        </p:nvSpPr>
        <p:spPr>
          <a:xfrm>
            <a:off x="0" y="9749467"/>
            <a:ext cx="7382225" cy="4762"/>
          </a:xfrm>
          <a:prstGeom prst="line">
            <a:avLst/>
          </a:prstGeom>
          <a:ln w="9525" cap="flat">
            <a:solidFill>
              <a:srgbClr val="2B2C30"/>
            </a:solidFill>
            <a:prstDash val="solid"/>
            <a:headEnd type="none" w="sm" len="sm"/>
            <a:tailEnd type="none" w="sm" len="sm"/>
          </a:ln>
        </p:spPr>
      </p:sp>
      <p:sp>
        <p:nvSpPr>
          <p:cNvPr id="13" name="AutoShape 13"/>
          <p:cNvSpPr/>
          <p:nvPr/>
        </p:nvSpPr>
        <p:spPr>
          <a:xfrm>
            <a:off x="11144094" y="9739942"/>
            <a:ext cx="7237475" cy="9525"/>
          </a:xfrm>
          <a:prstGeom prst="line">
            <a:avLst/>
          </a:prstGeom>
          <a:ln w="9525" cap="flat">
            <a:solidFill>
              <a:srgbClr val="2B2C3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3853</Words>
  <Application>WPS Presentation</Application>
  <PresentationFormat>Custom</PresentationFormat>
  <Paragraphs>113</Paragraphs>
  <Slides>7</Slides>
  <Notes>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vt:i4>
      </vt:variant>
    </vt:vector>
  </HeadingPairs>
  <TitlesOfParts>
    <vt:vector size="21" baseType="lpstr">
      <vt:lpstr>Arial</vt:lpstr>
      <vt:lpstr>SimSun</vt:lpstr>
      <vt:lpstr>Wingdings</vt:lpstr>
      <vt:lpstr>Futura Bold</vt:lpstr>
      <vt:lpstr>Futura Bold Italics</vt:lpstr>
      <vt:lpstr>Public Sans</vt:lpstr>
      <vt:lpstr>Public Sans Bold</vt:lpstr>
      <vt:lpstr>Playfair Display</vt:lpstr>
      <vt:lpstr>Arial</vt:lpstr>
      <vt:lpstr>Arimo</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Template-TechSavishkaar 2.0.pptx</dc:title>
  <dc:creator/>
  <cp:lastModifiedBy>ramagiri vinoothna</cp:lastModifiedBy>
  <cp:revision>5</cp:revision>
  <dcterms:created xsi:type="dcterms:W3CDTF">2006-08-16T00:00:00Z</dcterms:created>
  <dcterms:modified xsi:type="dcterms:W3CDTF">2025-02-05T14:36:31Z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15C308770CE848E0B5D2E297C737ABC8_12</vt:lpwstr>
  </property>
  <property fmtid="{D5CDD505-2E9C-101B-9397-08002B2CF9AE}" pid="3" name="KSOProductBuildVer">
    <vt:lpwstr>1033-12.2.0.19805</vt:lpwstr>
  </property>
</Properties>
</file>